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14" r:id="rId2"/>
    <p:sldId id="259" r:id="rId3"/>
    <p:sldId id="260" r:id="rId4"/>
    <p:sldId id="262" r:id="rId5"/>
    <p:sldId id="286" r:id="rId6"/>
    <p:sldId id="287" r:id="rId7"/>
    <p:sldId id="288" r:id="rId8"/>
    <p:sldId id="305" r:id="rId9"/>
    <p:sldId id="306" r:id="rId10"/>
    <p:sldId id="265" r:id="rId11"/>
    <p:sldId id="266" r:id="rId12"/>
    <p:sldId id="267" r:id="rId13"/>
    <p:sldId id="268" r:id="rId14"/>
    <p:sldId id="269" r:id="rId15"/>
    <p:sldId id="270" r:id="rId16"/>
    <p:sldId id="289" r:id="rId17"/>
    <p:sldId id="290" r:id="rId18"/>
    <p:sldId id="291" r:id="rId19"/>
    <p:sldId id="292" r:id="rId20"/>
    <p:sldId id="272" r:id="rId21"/>
    <p:sldId id="273" r:id="rId22"/>
    <p:sldId id="293" r:id="rId23"/>
    <p:sldId id="294" r:id="rId24"/>
    <p:sldId id="295" r:id="rId25"/>
    <p:sldId id="274" r:id="rId26"/>
    <p:sldId id="296" r:id="rId27"/>
    <p:sldId id="297" r:id="rId28"/>
    <p:sldId id="276" r:id="rId29"/>
    <p:sldId id="298" r:id="rId30"/>
    <p:sldId id="299" r:id="rId31"/>
    <p:sldId id="278" r:id="rId32"/>
    <p:sldId id="300" r:id="rId33"/>
    <p:sldId id="280" r:id="rId34"/>
    <p:sldId id="282" r:id="rId35"/>
    <p:sldId id="283" r:id="rId36"/>
    <p:sldId id="284" r:id="rId37"/>
    <p:sldId id="301" r:id="rId38"/>
    <p:sldId id="307" r:id="rId39"/>
    <p:sldId id="308" r:id="rId40"/>
    <p:sldId id="309" r:id="rId41"/>
    <p:sldId id="310" r:id="rId42"/>
    <p:sldId id="311" r:id="rId43"/>
    <p:sldId id="302" r:id="rId44"/>
    <p:sldId id="303" r:id="rId45"/>
    <p:sldId id="312" r:id="rId46"/>
    <p:sldId id="313" r:id="rId47"/>
    <p:sldId id="304" r:id="rId4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2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2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2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2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CC"/>
    <a:srgbClr val="006666"/>
    <a:srgbClr val="660033"/>
    <a:srgbClr val="003300"/>
    <a:srgbClr val="990033"/>
    <a:srgbClr val="FFFFCC"/>
    <a:srgbClr val="EC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53" autoAdjust="0"/>
    <p:restoredTop sz="80581" autoAdjust="0"/>
  </p:normalViewPr>
  <p:slideViewPr>
    <p:cSldViewPr>
      <p:cViewPr>
        <p:scale>
          <a:sx n="100" d="100"/>
          <a:sy n="100" d="100"/>
        </p:scale>
        <p:origin x="1720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76590-CF0F-304E-ABBE-AC2C7E9FF974}" type="datetimeFigureOut">
              <a:rPr lang="en-US" smtClean="0"/>
              <a:t>11/8/16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223A0-A24F-3946-9B69-A639A2BA1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79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87E8D-77A0-48CE-90D9-E9D756F051D7}" type="datetimeFigureOut">
              <a:rPr lang="en-US" smtClean="0"/>
              <a:t>11/8/16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EBDCA-C3F3-4947-905B-240121BF5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85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44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09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7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91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97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27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32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42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4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99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9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10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2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88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19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21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13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88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3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33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50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3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42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70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36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1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90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90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1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04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38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06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6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50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67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0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221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76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559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55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2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04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44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77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00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EBDCA-C3F3-4947-905B-240121BF57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0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5632-16B6-4E83-A554-068E94DC7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28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5632-16B6-4E83-A554-068E94DC7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5632-16B6-4E83-A554-068E94DC7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0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5632-16B6-4E83-A554-068E94DC7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5632-16B6-4E83-A554-068E94DC7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5632-16B6-4E83-A554-068E94DC7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5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5632-16B6-4E83-A554-068E94DC7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2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5632-16B6-4E83-A554-068E94DC7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0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5632-16B6-4E83-A554-068E94DC7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6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5632-16B6-4E83-A554-068E94DC7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2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D5632-16B6-4E83-A554-068E94DC7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B8B5CAB3-B393-4337-87D2-68BFAC5FD6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-381000" y="1600200"/>
            <a:ext cx="5105400" cy="1470025"/>
          </a:xfrm>
        </p:spPr>
        <p:txBody>
          <a:bodyPr/>
          <a:lstStyle/>
          <a:p>
            <a:r>
              <a:rPr lang="en-US" altLang="en-US" u="sng" dirty="0" smtClean="0">
                <a:solidFill>
                  <a:schemeClr val="bg1"/>
                </a:solidFill>
              </a:rPr>
              <a:t>Chapter 7</a:t>
            </a:r>
            <a:r>
              <a:rPr lang="en-US" altLang="en-US" dirty="0" smtClean="0">
                <a:solidFill>
                  <a:schemeClr val="bg1"/>
                </a:solidFill>
              </a:rPr>
              <a:t>: </a:t>
            </a:r>
            <a:r>
              <a:rPr lang="en-US" altLang="en-US" dirty="0">
                <a:solidFill>
                  <a:schemeClr val="bg1"/>
                </a:solidFill>
              </a:rPr>
              <a:t/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altLang="en-US" dirty="0">
                <a:solidFill>
                  <a:schemeClr val="bg1"/>
                </a:solidFill>
              </a:rPr>
              <a:t>Design: Architecture and Methodology</a:t>
            </a:r>
            <a:br>
              <a:rPr lang="en-US" altLang="en-US" dirty="0">
                <a:solidFill>
                  <a:schemeClr val="bg1"/>
                </a:solidFill>
              </a:rPr>
            </a:br>
            <a:endParaRPr lang="en-US" alt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 </a:t>
            </a:r>
            <a:r>
              <a:rPr lang="en-US" altLang="en-US" sz="4000" b="1" u="sng" dirty="0" smtClean="0">
                <a:solidFill>
                  <a:srgbClr val="003300"/>
                </a:solidFill>
              </a:rPr>
              <a:t>Basic Client-Server</a:t>
            </a:r>
            <a:r>
              <a:rPr lang="en-US" altLang="en-US" sz="4000" b="1" dirty="0" smtClean="0">
                <a:solidFill>
                  <a:srgbClr val="003300"/>
                </a:solidFill>
              </a:rPr>
              <a:t> Style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183726" y="1295400"/>
            <a:ext cx="887021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300" b="1" dirty="0">
                <a:solidFill>
                  <a:srgbClr val="660033"/>
                </a:solidFill>
              </a:rPr>
              <a:t>Application split into </a:t>
            </a:r>
            <a:r>
              <a:rPr lang="en-US" altLang="en-US" sz="2300" b="1" u="sng" dirty="0">
                <a:solidFill>
                  <a:srgbClr val="660033"/>
                </a:solidFill>
              </a:rPr>
              <a:t>client component </a:t>
            </a:r>
            <a:r>
              <a:rPr lang="en-US" altLang="en-US" sz="2300" b="1" dirty="0">
                <a:solidFill>
                  <a:srgbClr val="660033"/>
                </a:solidFill>
              </a:rPr>
              <a:t>and </a:t>
            </a:r>
            <a:r>
              <a:rPr lang="en-US" altLang="en-US" sz="2300" b="1" u="sng" dirty="0">
                <a:solidFill>
                  <a:srgbClr val="660033"/>
                </a:solidFill>
              </a:rPr>
              <a:t>server </a:t>
            </a:r>
            <a:r>
              <a:rPr lang="en-US" altLang="en-US" sz="2300" b="1" u="sng" dirty="0" smtClean="0">
                <a:solidFill>
                  <a:srgbClr val="660033"/>
                </a:solidFill>
              </a:rPr>
              <a:t>component</a:t>
            </a:r>
            <a:r>
              <a:rPr lang="en-US" altLang="en-US" sz="2300" b="1" dirty="0" smtClean="0">
                <a:solidFill>
                  <a:srgbClr val="660033"/>
                </a:solidFill>
              </a:rPr>
              <a:t>.</a:t>
            </a:r>
            <a:endParaRPr lang="en-US" altLang="en-US" sz="2300" b="1" dirty="0">
              <a:solidFill>
                <a:srgbClr val="660033"/>
              </a:solidFill>
            </a:endParaRPr>
          </a:p>
        </p:txBody>
      </p:sp>
      <p:pic>
        <p:nvPicPr>
          <p:cNvPr id="1027" name="Picture 3" descr="\\10.1.1.17\productions\ART\ART PROCESS\PPT Projects\Tsui_PPT_163567\JPEG and EPS\Chapter 7\9781284132786_CH07_FIGF03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786486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3300"/>
                </a:solidFill>
              </a:rPr>
              <a:t>Client-Server Style</a:t>
            </a:r>
          </a:p>
        </p:txBody>
      </p:sp>
      <p:sp>
        <p:nvSpPr>
          <p:cNvPr id="1229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Client may connect to more than one server</a:t>
            </a:r>
            <a:r>
              <a:rPr lang="en-US" altLang="en-US" b="1" dirty="0" smtClean="0"/>
              <a:t> </a:t>
            </a:r>
            <a:r>
              <a:rPr lang="en-US" altLang="en-US" sz="2400" dirty="0" smtClean="0"/>
              <a:t>(</a:t>
            </a:r>
            <a:r>
              <a:rPr lang="en-US" altLang="en-US" sz="2400" b="1" dirty="0" smtClean="0"/>
              <a:t>servers are usually independent</a:t>
            </a:r>
            <a:r>
              <a:rPr lang="en-US" altLang="en-US" sz="2400" dirty="0" smtClean="0"/>
              <a:t>).</a:t>
            </a:r>
          </a:p>
        </p:txBody>
      </p:sp>
      <p:pic>
        <p:nvPicPr>
          <p:cNvPr id="2051" name="Picture 3" descr="\\10.1.1.17\productions\ART\ART PROCESS\PPT Projects\Tsui_PPT_163567\JPEG and EPS\Chapter 7\9781284132786_CH07_FIGF03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69" y="2802015"/>
            <a:ext cx="8658823" cy="268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1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47964" y="1352551"/>
            <a:ext cx="8229600" cy="1390649"/>
          </a:xfrm>
        </p:spPr>
        <p:txBody>
          <a:bodyPr/>
          <a:lstStyle/>
          <a:p>
            <a:pPr eaLnBrk="1" hangingPunct="1"/>
            <a:r>
              <a:rPr lang="en-US" altLang="en-US" sz="2800" u="sng" dirty="0" smtClean="0"/>
              <a:t>Separates</a:t>
            </a:r>
            <a:r>
              <a:rPr lang="en-US" altLang="en-US" sz="2800" dirty="0" smtClean="0"/>
              <a:t> </a:t>
            </a:r>
            <a:r>
              <a:rPr lang="en-US" altLang="en-US" sz="2800" b="1" i="1" dirty="0" smtClean="0">
                <a:solidFill>
                  <a:srgbClr val="660033"/>
                </a:solidFill>
              </a:rPr>
              <a:t>model (data)</a:t>
            </a:r>
            <a:r>
              <a:rPr lang="en-US" altLang="en-US" sz="2800" dirty="0" smtClean="0"/>
              <a:t> from </a:t>
            </a:r>
            <a:r>
              <a:rPr lang="en-US" altLang="en-US" sz="2800" b="1" i="1" dirty="0" smtClean="0">
                <a:solidFill>
                  <a:srgbClr val="006600"/>
                </a:solidFill>
              </a:rPr>
              <a:t>view</a:t>
            </a:r>
            <a:r>
              <a:rPr lang="en-US" altLang="en-US" sz="2800" dirty="0" smtClean="0"/>
              <a:t>.</a:t>
            </a:r>
          </a:p>
          <a:p>
            <a:pPr eaLnBrk="1" hangingPunct="1"/>
            <a:r>
              <a:rPr lang="en-US" altLang="en-US" sz="2800" b="1" i="1" dirty="0" smtClean="0">
                <a:solidFill>
                  <a:srgbClr val="0000CC"/>
                </a:solidFill>
              </a:rPr>
              <a:t>Controller</a:t>
            </a:r>
            <a:r>
              <a:rPr lang="en-US" altLang="en-US" sz="2800" dirty="0" smtClean="0">
                <a:solidFill>
                  <a:srgbClr val="0000CC"/>
                </a:solidFill>
              </a:rPr>
              <a:t> </a:t>
            </a:r>
            <a:r>
              <a:rPr lang="en-US" altLang="en-US" sz="2800" u="sng" dirty="0" smtClean="0">
                <a:solidFill>
                  <a:srgbClr val="0000CC"/>
                </a:solidFill>
              </a:rPr>
              <a:t>often integrated</a:t>
            </a:r>
            <a:r>
              <a:rPr lang="en-US" altLang="en-US" sz="2800" dirty="0" smtClean="0">
                <a:solidFill>
                  <a:srgbClr val="0000CC"/>
                </a:solidFill>
              </a:rPr>
              <a:t> </a:t>
            </a:r>
            <a:r>
              <a:rPr lang="en-US" altLang="en-US" sz="2800" dirty="0" smtClean="0"/>
              <a:t>with </a:t>
            </a:r>
            <a:r>
              <a:rPr lang="en-US" altLang="en-US" sz="2800" b="1" i="1" dirty="0" smtClean="0">
                <a:solidFill>
                  <a:srgbClr val="006600"/>
                </a:solidFill>
              </a:rPr>
              <a:t>view</a:t>
            </a:r>
            <a:r>
              <a:rPr lang="en-US" altLang="en-US" sz="2800" dirty="0" smtClean="0"/>
              <a:t> nowadays.</a:t>
            </a:r>
          </a:p>
        </p:txBody>
      </p:sp>
      <p:sp>
        <p:nvSpPr>
          <p:cNvPr id="13332" name="Rectangle 2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3300"/>
                </a:solidFill>
              </a:rPr>
              <a:t>Model-View-Control (MVC) Style</a:t>
            </a:r>
          </a:p>
        </p:txBody>
      </p:sp>
      <p:sp>
        <p:nvSpPr>
          <p:cNvPr id="13333" name="Text Box 28"/>
          <p:cNvSpPr txBox="1">
            <a:spLocks noChangeArrowheads="1"/>
          </p:cNvSpPr>
          <p:nvPr/>
        </p:nvSpPr>
        <p:spPr bwMode="auto">
          <a:xfrm>
            <a:off x="381001" y="5434013"/>
            <a:ext cx="2362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 b="1" dirty="0" smtClean="0">
                <a:solidFill>
                  <a:srgbClr val="660066"/>
                </a:solidFill>
              </a:rPr>
              <a:t>Most </a:t>
            </a:r>
            <a:r>
              <a:rPr lang="en-US" altLang="en-US" sz="2000" b="1" u="sng" dirty="0" smtClean="0">
                <a:solidFill>
                  <a:srgbClr val="660066"/>
                </a:solidFill>
              </a:rPr>
              <a:t>internet </a:t>
            </a:r>
            <a:r>
              <a:rPr lang="en-US" altLang="en-US" sz="2000" b="1" u="sng" dirty="0">
                <a:solidFill>
                  <a:srgbClr val="660066"/>
                </a:solidFill>
              </a:rPr>
              <a:t>web applications</a:t>
            </a:r>
            <a:r>
              <a:rPr lang="en-US" altLang="en-US" sz="2000" b="1" dirty="0">
                <a:solidFill>
                  <a:srgbClr val="660066"/>
                </a:solidFill>
              </a:rPr>
              <a:t> fall under this </a:t>
            </a:r>
            <a:r>
              <a:rPr lang="en-US" altLang="en-US" sz="2000" b="1" dirty="0" smtClean="0">
                <a:solidFill>
                  <a:srgbClr val="660066"/>
                </a:solidFill>
              </a:rPr>
              <a:t>style.</a:t>
            </a:r>
            <a:endParaRPr lang="en-US" altLang="en-US" sz="2000" b="1" dirty="0">
              <a:solidFill>
                <a:srgbClr val="660066"/>
              </a:solidFill>
            </a:endParaRPr>
          </a:p>
        </p:txBody>
      </p:sp>
      <p:pic>
        <p:nvPicPr>
          <p:cNvPr id="8194" name="Picture 2" descr="\\10.1.1.17\productions\ART\ART PROCESS\PPT Projects\Tsui_PPT_163567\JPEG and EPS\Chapter 7\9781284132786_CH07_FIGF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1206"/>
            <a:ext cx="6735763" cy="28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304800" y="4953000"/>
            <a:ext cx="808158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altLang="en-US" sz="2000" b="1" dirty="0">
                <a:solidFill>
                  <a:srgbClr val="660033"/>
                </a:solidFill>
              </a:rPr>
              <a:t>The “outer” layer can </a:t>
            </a:r>
            <a:r>
              <a:rPr lang="en-US" altLang="en-US" sz="2000" b="1" u="sng" dirty="0">
                <a:solidFill>
                  <a:srgbClr val="660033"/>
                </a:solidFill>
              </a:rPr>
              <a:t>only ask for service</a:t>
            </a:r>
            <a:r>
              <a:rPr lang="en-US" altLang="en-US" sz="2000" b="1" dirty="0">
                <a:solidFill>
                  <a:srgbClr val="660033"/>
                </a:solidFill>
              </a:rPr>
              <a:t> from the “inner” </a:t>
            </a:r>
            <a:r>
              <a:rPr lang="en-US" altLang="en-US" sz="2000" b="1" dirty="0" smtClean="0">
                <a:solidFill>
                  <a:srgbClr val="660033"/>
                </a:solidFill>
              </a:rPr>
              <a:t>layer;</a:t>
            </a:r>
            <a:r>
              <a:rPr lang="en-US" altLang="en-US" sz="2000" b="1" dirty="0">
                <a:solidFill>
                  <a:srgbClr val="660033"/>
                </a:solidFill>
              </a:rPr>
              <a:t> </a:t>
            </a:r>
            <a:r>
              <a:rPr lang="en-US" altLang="en-US" sz="2000" b="1" dirty="0" smtClean="0">
                <a:solidFill>
                  <a:srgbClr val="660033"/>
                </a:solidFill>
              </a:rPr>
              <a:t/>
            </a:r>
            <a:br>
              <a:rPr lang="en-US" altLang="en-US" sz="2000" b="1" dirty="0" smtClean="0">
                <a:solidFill>
                  <a:srgbClr val="660033"/>
                </a:solidFill>
              </a:rPr>
            </a:br>
            <a:r>
              <a:rPr lang="en-US" altLang="en-US" sz="2000" b="1" dirty="0" smtClean="0">
                <a:solidFill>
                  <a:srgbClr val="660033"/>
                </a:solidFill>
              </a:rPr>
              <a:t>the </a:t>
            </a:r>
            <a:r>
              <a:rPr lang="en-US" altLang="en-US" sz="2000" b="1" dirty="0">
                <a:solidFill>
                  <a:srgbClr val="660033"/>
                </a:solidFill>
              </a:rPr>
              <a:t>“upper” layer can only ask for service from </a:t>
            </a:r>
            <a:r>
              <a:rPr lang="en-US" altLang="en-US" sz="2000" b="1" dirty="0" smtClean="0">
                <a:solidFill>
                  <a:srgbClr val="660033"/>
                </a:solidFill>
              </a:rPr>
              <a:t>the “</a:t>
            </a:r>
            <a:r>
              <a:rPr lang="en-US" altLang="en-US" sz="2000" b="1" dirty="0">
                <a:solidFill>
                  <a:srgbClr val="660033"/>
                </a:solidFill>
              </a:rPr>
              <a:t>lower” layer</a:t>
            </a:r>
            <a:r>
              <a:rPr lang="en-US" altLang="en-US" sz="2000" b="1" dirty="0" smtClean="0">
                <a:solidFill>
                  <a:srgbClr val="660033"/>
                </a:solidFill>
              </a:rPr>
              <a:t>.</a:t>
            </a:r>
            <a:endParaRPr lang="en-US" altLang="en-US" sz="2000" b="1" dirty="0">
              <a:solidFill>
                <a:srgbClr val="660033"/>
              </a:solidFill>
            </a:endParaRPr>
          </a:p>
          <a:p>
            <a:pPr marL="1084263" eaLnBrk="1" hangingPunct="1"/>
            <a:r>
              <a:rPr lang="en-US" altLang="en-US" sz="2400" b="1" dirty="0" smtClean="0">
                <a:solidFill>
                  <a:srgbClr val="0000FF"/>
                </a:solidFill>
              </a:rPr>
              <a:t>− </a:t>
            </a:r>
            <a:r>
              <a:rPr lang="en-US" altLang="en-US" sz="2000" b="1" i="1" u="sng" dirty="0" smtClean="0">
                <a:solidFill>
                  <a:srgbClr val="0000CC"/>
                </a:solidFill>
              </a:rPr>
              <a:t>Strict layering</a:t>
            </a:r>
            <a:r>
              <a:rPr lang="en-US" altLang="en-US" sz="2000" b="1" i="1" dirty="0" smtClean="0">
                <a:solidFill>
                  <a:srgbClr val="0000CC"/>
                </a:solidFill>
              </a:rPr>
              <a:t>: </a:t>
            </a:r>
            <a:r>
              <a:rPr lang="en-US" altLang="en-US" sz="2000" b="1" dirty="0" smtClean="0">
                <a:solidFill>
                  <a:srgbClr val="0000CC"/>
                </a:solidFill>
              </a:rPr>
              <a:t>only </a:t>
            </a:r>
            <a:r>
              <a:rPr lang="en-US" altLang="en-US" sz="2000" b="1" u="sng" dirty="0" smtClean="0">
                <a:solidFill>
                  <a:srgbClr val="0000CC"/>
                </a:solidFill>
              </a:rPr>
              <a:t>directly</a:t>
            </a:r>
            <a:r>
              <a:rPr lang="en-US" altLang="en-US" sz="2000" b="1" dirty="0" smtClean="0">
                <a:solidFill>
                  <a:srgbClr val="0000CC"/>
                </a:solidFill>
              </a:rPr>
              <a:t> inside or below layers</a:t>
            </a:r>
          </a:p>
          <a:p>
            <a:pPr marL="1084263" eaLnBrk="1" hangingPunct="1"/>
            <a:r>
              <a:rPr lang="en-US" altLang="en-US" sz="2000" b="1" dirty="0" smtClean="0">
                <a:solidFill>
                  <a:srgbClr val="0000FF"/>
                </a:solidFill>
              </a:rPr>
              <a:t>− </a:t>
            </a:r>
            <a:r>
              <a:rPr lang="en-US" altLang="en-US" sz="2000" b="1" i="1" u="sng" dirty="0" smtClean="0">
                <a:solidFill>
                  <a:srgbClr val="0000CC"/>
                </a:solidFill>
              </a:rPr>
              <a:t>Relaxed layering</a:t>
            </a:r>
            <a:r>
              <a:rPr lang="en-US" altLang="en-US" sz="2000" b="1" i="1" dirty="0" smtClean="0">
                <a:solidFill>
                  <a:srgbClr val="0000CC"/>
                </a:solidFill>
              </a:rPr>
              <a:t>: </a:t>
            </a:r>
            <a:r>
              <a:rPr lang="en-US" altLang="en-US" sz="2000" b="1" dirty="0" smtClean="0">
                <a:solidFill>
                  <a:srgbClr val="0000CC"/>
                </a:solidFill>
              </a:rPr>
              <a:t>any </a:t>
            </a:r>
            <a:r>
              <a:rPr lang="en-US" altLang="en-US" sz="2000" b="1" dirty="0">
                <a:solidFill>
                  <a:srgbClr val="0000CC"/>
                </a:solidFill>
              </a:rPr>
              <a:t>inside or below layers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3300"/>
                </a:solidFill>
              </a:rPr>
              <a:t>Layered Style</a:t>
            </a: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 flipH="1">
            <a:off x="5562600" y="2590800"/>
            <a:ext cx="304800" cy="152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pic>
        <p:nvPicPr>
          <p:cNvPr id="9218" name="Picture 2" descr="\\10.1.1.17\productions\ART\ART PROCESS\PPT Projects\Tsui_PPT_163567\JPEG and EPS\Chapter 7\9781284132786_CH07_FIGF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1052261"/>
            <a:ext cx="38766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3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b="1" u="sng" dirty="0" smtClean="0">
                <a:solidFill>
                  <a:srgbClr val="003300"/>
                </a:solidFill>
              </a:rPr>
              <a:t>Shared Data</a:t>
            </a:r>
            <a:r>
              <a:rPr lang="en-US" altLang="en-US" sz="4000" b="1" dirty="0" smtClean="0">
                <a:solidFill>
                  <a:srgbClr val="003300"/>
                </a:solidFill>
              </a:rPr>
              <a:t> (DB)-Centric </a:t>
            </a:r>
            <a:r>
              <a:rPr lang="en-US" altLang="en-US" sz="4000" b="1" dirty="0">
                <a:solidFill>
                  <a:srgbClr val="003300"/>
                </a:solidFill>
              </a:rPr>
              <a:t>S</a:t>
            </a:r>
            <a:r>
              <a:rPr lang="en-US" altLang="en-US" sz="4000" b="1" dirty="0" smtClean="0">
                <a:solidFill>
                  <a:srgbClr val="003300"/>
                </a:solidFill>
              </a:rPr>
              <a:t>tyle</a:t>
            </a:r>
          </a:p>
        </p:txBody>
      </p:sp>
      <p:sp>
        <p:nvSpPr>
          <p:cNvPr id="15374" name="Text Box 15"/>
          <p:cNvSpPr txBox="1">
            <a:spLocks noChangeArrowheads="1"/>
          </p:cNvSpPr>
          <p:nvPr/>
        </p:nvSpPr>
        <p:spPr bwMode="auto">
          <a:xfrm>
            <a:off x="6629400" y="2576513"/>
            <a:ext cx="2362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rgbClr val="660066"/>
                </a:solidFill>
              </a:rPr>
              <a:t>Very popular within the </a:t>
            </a:r>
            <a:r>
              <a:rPr lang="en-US" altLang="en-US" sz="2000" b="1" u="sng" dirty="0">
                <a:solidFill>
                  <a:srgbClr val="660066"/>
                </a:solidFill>
              </a:rPr>
              <a:t>business applications </a:t>
            </a:r>
            <a:r>
              <a:rPr lang="en-US" altLang="en-US" sz="2000" b="1" dirty="0">
                <a:solidFill>
                  <a:srgbClr val="660066"/>
                </a:solidFill>
              </a:rPr>
              <a:t>community</a:t>
            </a:r>
          </a:p>
        </p:txBody>
      </p:sp>
      <p:pic>
        <p:nvPicPr>
          <p:cNvPr id="3075" name="Picture 3" descr="\\10.1.1.17\productions\ART\ART PROCESS\PPT Projects\Tsui_PPT_163567\JPEG and EPS\Chapter 7\9781284132786_CH07_FIGF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399"/>
            <a:ext cx="5066297" cy="490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0" name="Rectangle 1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3300"/>
                </a:solidFill>
              </a:rPr>
              <a:t>Three-Tier Style </a:t>
            </a:r>
            <a:r>
              <a:rPr lang="en-US" altLang="en-US" sz="3600" b="1" dirty="0" smtClean="0">
                <a:solidFill>
                  <a:srgbClr val="003300"/>
                </a:solidFill>
              </a:rPr>
              <a:t>(</a:t>
            </a:r>
            <a:r>
              <a:rPr lang="en-US" altLang="en-US" sz="3600" b="1" u="sng" dirty="0" smtClean="0">
                <a:solidFill>
                  <a:srgbClr val="003300"/>
                </a:solidFill>
              </a:rPr>
              <a:t>Mixture</a:t>
            </a:r>
            <a:r>
              <a:rPr lang="en-US" altLang="en-US" sz="3600" b="1" dirty="0" smtClean="0">
                <a:solidFill>
                  <a:srgbClr val="003300"/>
                </a:solidFill>
              </a:rPr>
              <a:t>)</a:t>
            </a:r>
          </a:p>
        </p:txBody>
      </p:sp>
      <p:sp>
        <p:nvSpPr>
          <p:cNvPr id="16401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Clients do not access DB directly.</a:t>
            </a:r>
          </a:p>
          <a:p>
            <a:pPr eaLnBrk="1" hangingPunct="1"/>
            <a:r>
              <a:rPr lang="en-US" altLang="en-US" b="1" dirty="0" smtClean="0">
                <a:solidFill>
                  <a:srgbClr val="660033"/>
                </a:solidFill>
              </a:rPr>
              <a:t>Better </a:t>
            </a:r>
            <a:r>
              <a:rPr lang="en-US" altLang="en-US" b="1" u="sng" dirty="0" smtClean="0">
                <a:solidFill>
                  <a:srgbClr val="660033"/>
                </a:solidFill>
              </a:rPr>
              <a:t>flexibility</a:t>
            </a:r>
            <a:r>
              <a:rPr lang="en-US" altLang="en-US" b="1" dirty="0" smtClean="0">
                <a:solidFill>
                  <a:srgbClr val="660033"/>
                </a:solidFill>
              </a:rPr>
              <a:t>, </a:t>
            </a:r>
            <a:r>
              <a:rPr lang="en-US" altLang="en-US" b="1" u="sng" dirty="0" smtClean="0">
                <a:solidFill>
                  <a:srgbClr val="660033"/>
                </a:solidFill>
              </a:rPr>
              <a:t>integrity</a:t>
            </a:r>
            <a:r>
              <a:rPr lang="en-US" altLang="en-US" b="1" dirty="0" smtClean="0">
                <a:solidFill>
                  <a:srgbClr val="660033"/>
                </a:solidFill>
              </a:rPr>
              <a:t>. (Why?)</a:t>
            </a:r>
          </a:p>
        </p:txBody>
      </p:sp>
      <p:sp>
        <p:nvSpPr>
          <p:cNvPr id="16402" name="Text Box 20"/>
          <p:cNvSpPr txBox="1">
            <a:spLocks noChangeArrowheads="1"/>
          </p:cNvSpPr>
          <p:nvPr/>
        </p:nvSpPr>
        <p:spPr bwMode="auto">
          <a:xfrm>
            <a:off x="192038" y="5715000"/>
            <a:ext cx="5640486" cy="461665"/>
          </a:xfrm>
          <a:prstGeom prst="rect">
            <a:avLst/>
          </a:prstGeom>
          <a:solidFill>
            <a:srgbClr val="ECF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400" b="1" u="sng" dirty="0">
                <a:solidFill>
                  <a:srgbClr val="660066"/>
                </a:solidFill>
              </a:rPr>
              <a:t>Reminds one of </a:t>
            </a:r>
            <a:r>
              <a:rPr lang="en-US" altLang="en-US" sz="2400" b="1" u="sng" dirty="0" smtClean="0">
                <a:solidFill>
                  <a:srgbClr val="660066"/>
                </a:solidFill>
              </a:rPr>
              <a:t>client server </a:t>
            </a:r>
            <a:r>
              <a:rPr lang="en-US" altLang="en-US" sz="2400" b="1" u="sng" dirty="0">
                <a:solidFill>
                  <a:srgbClr val="660066"/>
                </a:solidFill>
              </a:rPr>
              <a:t>or </a:t>
            </a:r>
            <a:r>
              <a:rPr lang="en-US" altLang="en-US" sz="2400" b="1" u="sng" dirty="0" smtClean="0">
                <a:solidFill>
                  <a:srgbClr val="660066"/>
                </a:solidFill>
              </a:rPr>
              <a:t>MVC</a:t>
            </a:r>
            <a:r>
              <a:rPr lang="en-US" altLang="en-US" sz="2400" b="1" dirty="0">
                <a:solidFill>
                  <a:srgbClr val="660066"/>
                </a:solidFill>
              </a:rPr>
              <a:t>.</a:t>
            </a:r>
          </a:p>
        </p:txBody>
      </p:sp>
      <p:pic>
        <p:nvPicPr>
          <p:cNvPr id="4099" name="Picture 3" descr="\\10.1.1.17\productions\ART\ART PROCESS\PPT Projects\Tsui_PPT_163567\JPEG and EPS\Chapter 7\9781284132786_CH07_FIGF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47937"/>
            <a:ext cx="4810125" cy="29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00CC"/>
                </a:solidFill>
              </a:rPr>
              <a:t>Architectural Tactics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u="sng" dirty="0" smtClean="0">
                <a:solidFill>
                  <a:srgbClr val="0000CC"/>
                </a:solidFill>
              </a:rPr>
              <a:t>Tactics</a:t>
            </a:r>
            <a:r>
              <a:rPr lang="en-US" altLang="en-US" sz="2800" b="1" dirty="0" smtClean="0">
                <a:solidFill>
                  <a:srgbClr val="0000CC"/>
                </a:solidFill>
              </a:rPr>
              <a:t> </a:t>
            </a:r>
            <a:r>
              <a:rPr lang="en-US" altLang="en-US" sz="2800" b="1" dirty="0" smtClean="0"/>
              <a:t>(in contrast to architectural style) are for </a:t>
            </a:r>
            <a:r>
              <a:rPr lang="en-US" altLang="en-US" sz="2800" b="1" u="sng" dirty="0" smtClean="0">
                <a:solidFill>
                  <a:srgbClr val="0000CC"/>
                </a:solidFill>
              </a:rPr>
              <a:t>solving “smaller, specific” problems</a:t>
            </a:r>
            <a:r>
              <a:rPr lang="en-US" altLang="en-US" sz="2800" b="1" dirty="0" smtClean="0">
                <a:solidFill>
                  <a:srgbClr val="0000CC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2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>
                <a:solidFill>
                  <a:srgbClr val="0000CC"/>
                </a:solidFill>
              </a:rPr>
              <a:t>Do not affect overall structure of system.</a:t>
            </a:r>
          </a:p>
          <a:p>
            <a:pPr eaLnBrk="1" hangingPunct="1">
              <a:lnSpc>
                <a:spcPct val="90000"/>
              </a:lnSpc>
            </a:pPr>
            <a:endParaRPr lang="en-US" altLang="en-US" sz="12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b="1" u="sng" dirty="0" smtClean="0"/>
              <a:t>Example:</a:t>
            </a:r>
            <a:r>
              <a:rPr lang="en-US" altLang="en-US" sz="2800" b="1" dirty="0" smtClean="0"/>
              <a:t> we</a:t>
            </a:r>
            <a:r>
              <a:rPr lang="en-US" altLang="en-US" sz="2800" b="1" u="sng" dirty="0" smtClean="0"/>
              <a:t> add</a:t>
            </a:r>
            <a:r>
              <a:rPr lang="en-US" altLang="en-US" sz="2800" b="1" dirty="0" smtClean="0"/>
              <a:t> specific functionalities or component (e.g., to </a:t>
            </a:r>
            <a:r>
              <a:rPr lang="en-US" altLang="en-US" sz="2800" b="1" dirty="0" smtClean="0">
                <a:solidFill>
                  <a:srgbClr val="0000CC"/>
                </a:solidFill>
              </a:rPr>
              <a:t>increase reliability</a:t>
            </a:r>
            <a:r>
              <a:rPr lang="en-US" altLang="en-US" sz="2800" b="1" dirty="0" smtClean="0"/>
              <a:t>) in the design for fault detection—especially for distributed systems: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i="1" dirty="0" smtClean="0">
                <a:solidFill>
                  <a:srgbClr val="0000CC"/>
                </a:solidFill>
              </a:rPr>
              <a:t>Heartbeat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i="1" dirty="0" smtClean="0">
                <a:solidFill>
                  <a:srgbClr val="0000CC"/>
                </a:solidFill>
              </a:rPr>
              <a:t>Ping/echo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00CC"/>
                </a:solidFill>
              </a:rPr>
              <a:t>Reference Architectures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305800" cy="2286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Full-fledged architectures.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Serve as</a:t>
            </a:r>
            <a:r>
              <a:rPr lang="en-US" altLang="en-US" sz="2800" b="1" dirty="0" smtClean="0">
                <a:solidFill>
                  <a:srgbClr val="0000CC"/>
                </a:solidFill>
              </a:rPr>
              <a:t> </a:t>
            </a:r>
            <a:r>
              <a:rPr lang="en-US" altLang="en-US" sz="2800" b="1" u="sng" dirty="0" smtClean="0">
                <a:solidFill>
                  <a:srgbClr val="0000CC"/>
                </a:solidFill>
              </a:rPr>
              <a:t>“</a:t>
            </a:r>
            <a:r>
              <a:rPr lang="en-US" altLang="en-US" sz="2800" b="1" i="1" u="sng" dirty="0" smtClean="0">
                <a:solidFill>
                  <a:srgbClr val="0000CC"/>
                </a:solidFill>
              </a:rPr>
              <a:t>templates”</a:t>
            </a:r>
            <a:r>
              <a:rPr lang="en-US" altLang="en-US" sz="2800" b="1" i="1" dirty="0" smtClean="0"/>
              <a:t> or as </a:t>
            </a:r>
            <a:r>
              <a:rPr lang="en-US" altLang="en-US" sz="2800" b="1" i="1" u="sng" dirty="0" smtClean="0">
                <a:solidFill>
                  <a:srgbClr val="0000CC"/>
                </a:solidFill>
              </a:rPr>
              <a:t>“a reference”</a:t>
            </a:r>
            <a:r>
              <a:rPr lang="en-US" altLang="en-US" sz="2800" b="1" i="1" dirty="0" smtClean="0">
                <a:solidFill>
                  <a:srgbClr val="0000CC"/>
                </a:solidFill>
              </a:rPr>
              <a:t> </a:t>
            </a:r>
            <a:r>
              <a:rPr lang="en-US" altLang="en-US" sz="2800" b="1" dirty="0" smtClean="0"/>
              <a:t>for a class of systems.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u="sng" dirty="0" smtClean="0"/>
              <a:t>Example</a:t>
            </a:r>
            <a:r>
              <a:rPr lang="en-US" altLang="en-US" sz="2800" b="1" dirty="0" smtClean="0"/>
              <a:t>: J2EE reference architecture (MVC2).</a:t>
            </a:r>
          </a:p>
        </p:txBody>
      </p:sp>
      <p:sp>
        <p:nvSpPr>
          <p:cNvPr id="18453" name="Text Box 23"/>
          <p:cNvSpPr txBox="1">
            <a:spLocks noChangeArrowheads="1"/>
          </p:cNvSpPr>
          <p:nvPr/>
        </p:nvSpPr>
        <p:spPr bwMode="auto">
          <a:xfrm>
            <a:off x="147638" y="5638800"/>
            <a:ext cx="7086600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altLang="en-US" sz="2000" b="1" dirty="0">
                <a:solidFill>
                  <a:srgbClr val="660066"/>
                </a:solidFill>
              </a:rPr>
              <a:t>There also are “</a:t>
            </a:r>
            <a:r>
              <a:rPr lang="en-US" altLang="en-US" sz="2000" b="1" i="1" u="sng" dirty="0">
                <a:solidFill>
                  <a:srgbClr val="660066"/>
                </a:solidFill>
              </a:rPr>
              <a:t>application </a:t>
            </a:r>
            <a:r>
              <a:rPr lang="en-US" altLang="en-US" sz="2000" b="1" i="1" u="sng" dirty="0" smtClean="0">
                <a:solidFill>
                  <a:srgbClr val="660066"/>
                </a:solidFill>
              </a:rPr>
              <a:t>domain−specific”</a:t>
            </a:r>
            <a:r>
              <a:rPr lang="en-US" altLang="en-US" sz="2000" b="1" u="sng" dirty="0" smtClean="0">
                <a:solidFill>
                  <a:srgbClr val="660066"/>
                </a:solidFill>
              </a:rPr>
              <a:t> </a:t>
            </a:r>
            <a:r>
              <a:rPr lang="en-US" altLang="en-US" sz="2000" b="1" u="sng" dirty="0">
                <a:solidFill>
                  <a:srgbClr val="660066"/>
                </a:solidFill>
              </a:rPr>
              <a:t>reference </a:t>
            </a:r>
            <a:r>
              <a:rPr lang="en-US" altLang="en-US" sz="2000" b="1" u="sng" dirty="0" smtClean="0">
                <a:solidFill>
                  <a:srgbClr val="660066"/>
                </a:solidFill>
              </a:rPr>
              <a:t>architectures</a:t>
            </a:r>
            <a:r>
              <a:rPr lang="en-US" altLang="en-US" sz="2000" b="1" dirty="0" smtClean="0">
                <a:solidFill>
                  <a:srgbClr val="660066"/>
                </a:solidFill>
              </a:rPr>
              <a:t>.</a:t>
            </a:r>
            <a:endParaRPr lang="en-US" altLang="en-US" sz="2000" b="1" dirty="0">
              <a:solidFill>
                <a:srgbClr val="660066"/>
              </a:solidFill>
            </a:endParaRPr>
          </a:p>
        </p:txBody>
      </p:sp>
      <p:pic>
        <p:nvPicPr>
          <p:cNvPr id="5123" name="Picture 3" descr="\\10.1.1.17\productions\ART\ART PROCESS\PPT Projects\Tsui_PPT_163567\JPEG and EPS\Chapter 7\9781284132786_CH07_FIGF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21" y="3107288"/>
            <a:ext cx="4853386" cy="237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u="sng" dirty="0" smtClean="0">
                <a:solidFill>
                  <a:srgbClr val="006600"/>
                </a:solidFill>
              </a:rPr>
              <a:t>Detailed Design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610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u="sng" dirty="0" smtClean="0"/>
              <a:t>Further </a:t>
            </a:r>
            <a:r>
              <a:rPr lang="en-US" altLang="en-US" b="1" u="sng" dirty="0"/>
              <a:t>r</a:t>
            </a:r>
            <a:r>
              <a:rPr lang="en-US" altLang="en-US" b="1" u="sng" dirty="0" smtClean="0"/>
              <a:t>efine</a:t>
            </a:r>
            <a:r>
              <a:rPr lang="en-US" altLang="en-US" b="1" dirty="0" smtClean="0"/>
              <a:t> architecture and match with requirements.</a:t>
            </a:r>
          </a:p>
          <a:p>
            <a:pPr eaLnBrk="1" hangingPunct="1">
              <a:lnSpc>
                <a:spcPct val="90000"/>
              </a:lnSpc>
            </a:pPr>
            <a:endParaRPr lang="en-US" altLang="en-US" sz="12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How detailed? </a:t>
            </a:r>
          </a:p>
          <a:p>
            <a:pPr eaLnBrk="1" hangingPunct="1">
              <a:lnSpc>
                <a:spcPct val="90000"/>
              </a:lnSpc>
            </a:pPr>
            <a:endParaRPr lang="en-US" altLang="en-US" sz="12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How formal?</a:t>
            </a:r>
          </a:p>
          <a:p>
            <a:pPr eaLnBrk="1" hangingPunct="1">
              <a:lnSpc>
                <a:spcPct val="90000"/>
              </a:lnSpc>
            </a:pPr>
            <a:endParaRPr lang="en-US" altLang="en-US" sz="12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b="1" u="sng" dirty="0" smtClean="0"/>
              <a:t>Maybe of different levels of detail for different views</a:t>
            </a:r>
            <a:r>
              <a:rPr lang="en-US" altLang="en-US" b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CC"/>
                </a:solidFill>
              </a:rPr>
              <a:t>Functional </a:t>
            </a:r>
            <a:r>
              <a:rPr lang="en-US" altLang="en-US" sz="3600" b="1" u="sng" dirty="0" smtClean="0">
                <a:solidFill>
                  <a:srgbClr val="0000CC"/>
                </a:solidFill>
              </a:rPr>
              <a:t>Decomposition</a:t>
            </a:r>
            <a:r>
              <a:rPr lang="en-US" altLang="en-US" sz="3600" b="1" dirty="0" smtClean="0">
                <a:solidFill>
                  <a:srgbClr val="0000CC"/>
                </a:solidFill>
              </a:rPr>
              <a:t> Technique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763000" cy="4678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Dates back to “structured programming” </a:t>
            </a:r>
            <a:br>
              <a:rPr lang="en-US" altLang="en-US" sz="2800" b="1" dirty="0" smtClean="0"/>
            </a:br>
            <a:r>
              <a:rPr lang="en-US" altLang="en-US" sz="2800" b="1" dirty="0" smtClean="0"/>
              <a:t>[now (non-OO) Web apps with PHP tool].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b="1" u="sng" dirty="0" smtClean="0"/>
              <a:t>Start with</a:t>
            </a:r>
            <a:r>
              <a:rPr lang="en-US" altLang="en-US" sz="2800" b="1" dirty="0" smtClean="0"/>
              <a:t>: main (task/requirements) --&gt; module.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b="1" u="sng" dirty="0" smtClean="0">
                <a:solidFill>
                  <a:srgbClr val="0000CC"/>
                </a:solidFill>
              </a:rPr>
              <a:t>Refine into sub-modules.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There are alternative decompositions.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00CC"/>
                </a:solidFill>
              </a:rPr>
              <a:t>Design Topics Covered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en-US" sz="2800" b="1" dirty="0" smtClean="0">
                <a:solidFill>
                  <a:srgbClr val="990033"/>
                </a:solidFill>
              </a:rPr>
              <a:t>Architectural vs. detailed design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 sz="1200" b="1" dirty="0" smtClean="0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sz="2800" b="1" dirty="0" smtClean="0">
                <a:solidFill>
                  <a:srgbClr val="990033"/>
                </a:solidFill>
              </a:rPr>
              <a:t>“Common” architectural styles, tactics, and reference architectures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 sz="1200" b="1" dirty="0" smtClean="0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sz="2800" b="1" dirty="0" smtClean="0">
                <a:solidFill>
                  <a:srgbClr val="990033"/>
                </a:solidFill>
              </a:rPr>
              <a:t>Basic techniques for detailed design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en-US" sz="1200" b="1" dirty="0" smtClean="0"/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sz="2800" b="1" dirty="0" smtClean="0">
                <a:solidFill>
                  <a:srgbClr val="990033"/>
                </a:solidFill>
              </a:rPr>
              <a:t>Basic issues with user-interface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3" name="Rectangle 4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 smtClean="0">
                <a:solidFill>
                  <a:srgbClr val="006600"/>
                </a:solidFill>
              </a:rPr>
              <a:t>Possible Decomposition </a:t>
            </a:r>
            <a:r>
              <a:rPr lang="en-US" altLang="en-US" sz="3200" b="1" dirty="0" smtClean="0"/>
              <a:t>of </a:t>
            </a:r>
            <a:br>
              <a:rPr lang="en-US" altLang="en-US" sz="3200" b="1" dirty="0" smtClean="0"/>
            </a:br>
            <a:r>
              <a:rPr lang="en-US" altLang="en-US" sz="3200" b="1" dirty="0" smtClean="0"/>
              <a:t>(Student-Course </a:t>
            </a:r>
            <a:r>
              <a:rPr lang="en-US" altLang="en-US" sz="3200" b="1" dirty="0"/>
              <a:t>M</a:t>
            </a:r>
            <a:r>
              <a:rPr lang="en-US" altLang="en-US" sz="3200" b="1" dirty="0" smtClean="0"/>
              <a:t>anagement </a:t>
            </a:r>
            <a:r>
              <a:rPr lang="en-US" altLang="en-US" sz="3200" b="1" dirty="0"/>
              <a:t>A</a:t>
            </a:r>
            <a:r>
              <a:rPr lang="en-US" altLang="en-US" sz="3200" b="1" dirty="0" smtClean="0"/>
              <a:t>pp)</a:t>
            </a:r>
          </a:p>
        </p:txBody>
      </p:sp>
      <p:pic>
        <p:nvPicPr>
          <p:cNvPr id="6147" name="Picture 3" descr="\\10.1.1.17\productions\ART\ART PROCESS\PPT Projects\Tsui_PPT_163567\JPEG and EPS\Chapter 7\9781284132786_CH07_FIGF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9" y="1640304"/>
            <a:ext cx="89185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sz="3400" b="1" dirty="0" smtClean="0"/>
              <a:t>“Alternative” Decomposition/Composition</a:t>
            </a:r>
          </a:p>
        </p:txBody>
      </p:sp>
      <p:pic>
        <p:nvPicPr>
          <p:cNvPr id="10242" name="Picture 2" descr="\\10.1.1.17\productions\ART\ART PROCESS\PPT Projects\Tsui_PPT_163567\JPEG and EPS\Chapter 7\9781284132786_CH07_FIGF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67326"/>
            <a:ext cx="8858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00CC"/>
                </a:solidFill>
              </a:rPr>
              <a:t>Relational Database Design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Most databases use relational technology.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200" b="1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Relations (tables):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rgbClr val="0000CC"/>
                </a:solidFill>
              </a:rPr>
              <a:t>Two-dimensional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u="sng" dirty="0" smtClean="0">
                <a:solidFill>
                  <a:srgbClr val="0000CC"/>
                </a:solidFill>
              </a:rPr>
              <a:t>Rows</a:t>
            </a:r>
            <a:r>
              <a:rPr lang="en-US" altLang="en-US" sz="2400" b="1" dirty="0" smtClean="0">
                <a:solidFill>
                  <a:srgbClr val="0000CC"/>
                </a:solidFill>
              </a:rPr>
              <a:t> (tuples), </a:t>
            </a:r>
            <a:r>
              <a:rPr lang="en-US" altLang="en-US" sz="2400" b="1" u="sng" dirty="0" smtClean="0">
                <a:solidFill>
                  <a:srgbClr val="0000CC"/>
                </a:solidFill>
              </a:rPr>
              <a:t>columns</a:t>
            </a:r>
            <a:r>
              <a:rPr lang="en-US" altLang="en-US" sz="2400" b="1" dirty="0" smtClean="0">
                <a:solidFill>
                  <a:srgbClr val="0000CC"/>
                </a:solidFill>
              </a:rPr>
              <a:t> (attributes)</a:t>
            </a:r>
          </a:p>
          <a:p>
            <a:pPr marL="968375" lvl="2" eaLnBrk="1" hangingPunct="1">
              <a:lnSpc>
                <a:spcPct val="90000"/>
              </a:lnSpc>
            </a:pPr>
            <a:r>
              <a:rPr lang="en-US" altLang="en-US" sz="2200" b="1" u="sng" dirty="0" smtClean="0"/>
              <a:t>A row may be an entity</a:t>
            </a:r>
            <a:r>
              <a:rPr lang="en-US" altLang="en-US" sz="2200" b="1" dirty="0" smtClean="0"/>
              <a:t>; </a:t>
            </a:r>
            <a:r>
              <a:rPr lang="en-US" altLang="en-US" sz="2200" b="1" u="sng" dirty="0" smtClean="0"/>
              <a:t>columns may be relationships or attributes</a:t>
            </a:r>
            <a:r>
              <a:rPr lang="en-US" altLang="en-US" sz="2200" b="1" dirty="0" smtClean="0"/>
              <a:t>.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200" b="1" u="sng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rgbClr val="0000CC"/>
                </a:solidFill>
              </a:rPr>
              <a:t>Primary key </a:t>
            </a:r>
            <a:r>
              <a:rPr lang="en-US" altLang="en-US" sz="2400" b="1" dirty="0" smtClean="0"/>
              <a:t>(unique identifier) – for search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rgbClr val="0000CC"/>
                </a:solidFill>
              </a:rPr>
              <a:t>Foreign keys </a:t>
            </a:r>
            <a:r>
              <a:rPr lang="en-US" altLang="en-US" sz="2400" b="1" dirty="0" smtClean="0"/>
              <a:t>(connects tables)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00CC"/>
                </a:solidFill>
              </a:rPr>
              <a:t>Database Design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3000" b="1" u="sng" dirty="0" smtClean="0"/>
              <a:t>Conceptual modeling</a:t>
            </a:r>
            <a:r>
              <a:rPr lang="en-US" altLang="en-US" sz="3000" u="sng" dirty="0" smtClean="0"/>
              <a:t> </a:t>
            </a:r>
            <a:r>
              <a:rPr lang="en-US" altLang="en-US" sz="3000" dirty="0" smtClean="0"/>
              <a:t>(done during analysis/requirement phase) produces ER diagram.</a:t>
            </a:r>
          </a:p>
          <a:p>
            <a:pPr eaLnBrk="1" hangingPunct="1"/>
            <a:r>
              <a:rPr lang="en-US" altLang="en-US" sz="3000" b="1" u="sng" dirty="0" smtClean="0"/>
              <a:t>Logical design</a:t>
            </a:r>
            <a:r>
              <a:rPr lang="en-US" altLang="en-US" sz="3000" dirty="0" smtClean="0"/>
              <a:t> (to relational).</a:t>
            </a:r>
          </a:p>
          <a:p>
            <a:pPr eaLnBrk="1" hangingPunct="1"/>
            <a:r>
              <a:rPr lang="en-US" altLang="en-US" sz="3000" b="1" u="sng" dirty="0" smtClean="0"/>
              <a:t>Physical design</a:t>
            </a:r>
            <a:r>
              <a:rPr lang="en-US" altLang="en-US" sz="3000" dirty="0" smtClean="0"/>
              <a:t> (decide data types, etc.).</a:t>
            </a:r>
          </a:p>
          <a:p>
            <a:pPr eaLnBrk="1" hangingPunct="1"/>
            <a:r>
              <a:rPr lang="en-US" altLang="en-US" sz="3000" b="1" u="sng" dirty="0" smtClean="0"/>
              <a:t>Deployment/maintenance</a:t>
            </a:r>
            <a:r>
              <a:rPr lang="en-US" altLang="en-US" sz="3000" b="1" dirty="0" smtClean="0"/>
              <a:t>: </a:t>
            </a:r>
          </a:p>
          <a:p>
            <a:pPr lvl="1" eaLnBrk="1" hangingPunct="1"/>
            <a:r>
              <a:rPr lang="en-US" altLang="en-US" sz="2400" dirty="0" smtClean="0"/>
              <a:t>Low-level physical (which hard drive, etc.)</a:t>
            </a:r>
          </a:p>
          <a:p>
            <a:pPr lvl="1" eaLnBrk="1" hangingPunct="1"/>
            <a:r>
              <a:rPr lang="en-US" altLang="en-US" sz="2400" dirty="0" smtClean="0"/>
              <a:t>Adjustment of indexes</a:t>
            </a:r>
          </a:p>
          <a:p>
            <a:pPr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u="sng" dirty="0" smtClean="0"/>
              <a:t>Entity-Relationship</a:t>
            </a:r>
            <a:r>
              <a:rPr lang="en-US" altLang="en-US" sz="4000" b="1" dirty="0" smtClean="0"/>
              <a:t> Diagrams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Entities </a:t>
            </a:r>
            <a:r>
              <a:rPr lang="en-US" altLang="en-US" dirty="0" smtClean="0"/>
              <a:t>(rectangles)</a:t>
            </a:r>
          </a:p>
          <a:p>
            <a:pPr lvl="1" eaLnBrk="1" hangingPunct="1"/>
            <a:r>
              <a:rPr lang="en-US" altLang="en-US" dirty="0" smtClean="0"/>
              <a:t>Weak: double lines</a:t>
            </a:r>
          </a:p>
          <a:p>
            <a:pPr eaLnBrk="1" hangingPunct="1"/>
            <a:r>
              <a:rPr lang="en-US" altLang="en-US" b="1" dirty="0" smtClean="0"/>
              <a:t>Relationships</a:t>
            </a:r>
            <a:r>
              <a:rPr lang="en-US" altLang="en-US" dirty="0" smtClean="0"/>
              <a:t> (diamonds)</a:t>
            </a:r>
          </a:p>
          <a:p>
            <a:pPr eaLnBrk="1" hangingPunct="1"/>
            <a:r>
              <a:rPr lang="en-US" altLang="en-US" b="1" dirty="0" smtClean="0"/>
              <a:t>Attributes</a:t>
            </a:r>
            <a:r>
              <a:rPr lang="en-US" altLang="en-US" dirty="0" smtClean="0"/>
              <a:t> (ovals)</a:t>
            </a:r>
          </a:p>
          <a:p>
            <a:pPr lvl="1" eaLnBrk="1" hangingPunct="1"/>
            <a:r>
              <a:rPr lang="en-US" altLang="en-US" dirty="0" smtClean="0"/>
              <a:t>Multi-valued: double lines</a:t>
            </a:r>
          </a:p>
          <a:p>
            <a:pPr lvl="1" eaLnBrk="1" hangingPunct="1"/>
            <a:r>
              <a:rPr lang="en-US" altLang="en-US" dirty="0" smtClean="0"/>
              <a:t>Identifying: underlined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ER Diagram Example</a:t>
            </a:r>
          </a:p>
        </p:txBody>
      </p:sp>
      <p:pic>
        <p:nvPicPr>
          <p:cNvPr id="11266" name="Picture 2" descr="\\10.1.1.17\productions\ART\ART PROCESS\PPT Projects\Tsui_PPT_163567\JPEG and EPS\Chapter 7\9781284132786_CH07_FIGF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723312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Logical DB </a:t>
            </a:r>
            <a:r>
              <a:rPr lang="en-US" altLang="en-US" sz="4000" b="1" dirty="0"/>
              <a:t>Design – </a:t>
            </a:r>
            <a:r>
              <a:rPr lang="en-US" altLang="en-US" sz="4000" b="1" u="sng" dirty="0" smtClean="0"/>
              <a:t>Entities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604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Table per entity.</a:t>
            </a:r>
          </a:p>
          <a:p>
            <a:pPr eaLnBrk="1" hangingPunct="1"/>
            <a:r>
              <a:rPr lang="en-US" altLang="en-US" sz="2800" dirty="0" smtClean="0"/>
              <a:t>Flatten composite attributes.</a:t>
            </a:r>
          </a:p>
          <a:p>
            <a:pPr eaLnBrk="1" hangingPunct="1"/>
            <a:r>
              <a:rPr lang="en-US" altLang="en-US" sz="2800" dirty="0" smtClean="0"/>
              <a:t>For </a:t>
            </a:r>
            <a:r>
              <a:rPr lang="en-US" altLang="en-US" sz="2800" u="sng" dirty="0" smtClean="0">
                <a:solidFill>
                  <a:srgbClr val="660033"/>
                </a:solidFill>
              </a:rPr>
              <a:t>weak entities, add the primary key of the strong entity</a:t>
            </a:r>
            <a:r>
              <a:rPr lang="en-US" altLang="en-US" sz="2800" dirty="0" smtClean="0">
                <a:solidFill>
                  <a:srgbClr val="660033"/>
                </a:solidFill>
              </a:rPr>
              <a:t>.</a:t>
            </a:r>
          </a:p>
        </p:txBody>
      </p:sp>
      <p:pic>
        <p:nvPicPr>
          <p:cNvPr id="12290" name="Picture 2" descr="\\10.1.1.17\productions\ART\ART PROCESS\PPT Projects\Tsui_PPT_163567\JPEG and EPS\Chapter 7\9781284132786_CH07_FIGF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9821"/>
            <a:ext cx="7391400" cy="328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Logical DB Design </a:t>
            </a:r>
            <a:r>
              <a:rPr lang="en-US" altLang="en-US" sz="4000" dirty="0" smtClean="0"/>
              <a:t>– </a:t>
            </a:r>
            <a:r>
              <a:rPr lang="en-US" altLang="en-US" sz="4000" b="1" dirty="0" smtClean="0"/>
              <a:t>Multi-Valued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New table needed for multi-valued attributes.</a:t>
            </a:r>
          </a:p>
        </p:txBody>
      </p:sp>
      <p:pic>
        <p:nvPicPr>
          <p:cNvPr id="13314" name="Picture 2" descr="\\10.1.1.17\productions\ART\ART PROCESS\PPT Projects\Tsui_PPT_163567\JPEG and EPS\Chapter 7\9781284132786_CH07_FIGF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2874963"/>
            <a:ext cx="8863013" cy="22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Logical DB Design </a:t>
            </a:r>
            <a:r>
              <a:rPr lang="en-US" altLang="en-US" sz="4000" b="1" dirty="0"/>
              <a:t>–</a:t>
            </a:r>
            <a:r>
              <a:rPr lang="en-US" altLang="en-US" sz="4000" dirty="0" smtClean="0"/>
              <a:t> </a:t>
            </a:r>
            <a:r>
              <a:rPr lang="en-US" altLang="en-US" sz="4000" b="1" dirty="0" smtClean="0"/>
              <a:t>Relationships</a:t>
            </a:r>
          </a:p>
        </p:txBody>
      </p:sp>
      <p:sp>
        <p:nvSpPr>
          <p:cNvPr id="2970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22860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If one side related to just one entity, add foreign key to that side.</a:t>
            </a:r>
          </a:p>
          <a:p>
            <a:pPr eaLnBrk="1" hangingPunct="1"/>
            <a:r>
              <a:rPr lang="en-US" altLang="en-US" sz="2800" dirty="0" smtClean="0"/>
              <a:t>For many to many, need new table.</a:t>
            </a:r>
          </a:p>
          <a:p>
            <a:pPr eaLnBrk="1" hangingPunct="1"/>
            <a:r>
              <a:rPr lang="en-US" altLang="en-US" sz="2800" dirty="0" smtClean="0"/>
              <a:t>For ternary, need new table.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14338" name="Picture 2" descr="\\10.1.1.17\productions\ART\ART PROCESS\PPT Projects\Tsui_PPT_163567\JPEG and EPS\Chapter 7\9781284132786_CH07_FIGF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05200"/>
            <a:ext cx="8547100" cy="277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Physical DB Design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Data types for each attribute.</a:t>
            </a:r>
          </a:p>
          <a:p>
            <a:pPr lvl="1" eaLnBrk="1" hangingPunct="1"/>
            <a:r>
              <a:rPr lang="en-US" altLang="en-US" dirty="0" smtClean="0"/>
              <a:t>Check which ones your DBMS support.</a:t>
            </a:r>
          </a:p>
          <a:p>
            <a:pPr lvl="1" eaLnBrk="1" hangingPunct="1"/>
            <a:r>
              <a:rPr lang="en-US" altLang="en-US" dirty="0" smtClean="0"/>
              <a:t>Encoding.</a:t>
            </a:r>
          </a:p>
          <a:p>
            <a:pPr eaLnBrk="1" hangingPunct="1"/>
            <a:r>
              <a:rPr lang="en-US" altLang="en-US" b="1" dirty="0" smtClean="0"/>
              <a:t>Decide on indexes.</a:t>
            </a:r>
          </a:p>
          <a:p>
            <a:pPr lvl="1" eaLnBrk="1" hangingPunct="1"/>
            <a:r>
              <a:rPr lang="en-US" altLang="en-US" dirty="0" smtClean="0"/>
              <a:t>Searches are faster, updates are slower.</a:t>
            </a:r>
          </a:p>
          <a:p>
            <a:pPr lvl="1" eaLnBrk="1" hangingPunct="1"/>
            <a:r>
              <a:rPr lang="en-US" altLang="en-US" dirty="0" smtClean="0"/>
              <a:t>Indexes consume space.</a:t>
            </a:r>
          </a:p>
          <a:p>
            <a:pPr lvl="1" eaLnBrk="1" hangingPunct="1"/>
            <a:r>
              <a:rPr lang="en-US" altLang="en-US" dirty="0" smtClean="0"/>
              <a:t>Can always adjust during deployment.</a:t>
            </a:r>
          </a:p>
          <a:p>
            <a:pPr eaLnBrk="1" hangingPunct="1"/>
            <a:r>
              <a:rPr lang="en-US" altLang="en-US" dirty="0" err="1" smtClean="0"/>
              <a:t>Denormalization</a:t>
            </a:r>
            <a:r>
              <a:rPr lang="en-US" altLang="en-US" dirty="0" smtClean="0"/>
              <a:t> done sometimes (avoid).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00CC"/>
                </a:solidFill>
              </a:rPr>
              <a:t>Design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10600" cy="6096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600" b="1" u="sng" dirty="0" smtClean="0">
                <a:solidFill>
                  <a:srgbClr val="0000CC"/>
                </a:solidFill>
              </a:rPr>
              <a:t>Starts</a:t>
            </a:r>
            <a:r>
              <a:rPr lang="en-US" altLang="en-US" sz="2600" b="1" dirty="0" smtClean="0">
                <a:solidFill>
                  <a:srgbClr val="0000CC"/>
                </a:solidFill>
              </a:rPr>
              <a:t> </a:t>
            </a:r>
            <a:r>
              <a:rPr lang="en-US" altLang="en-US" sz="2600" b="1" dirty="0" smtClean="0"/>
              <a:t>mostly from/with </a:t>
            </a:r>
            <a:r>
              <a:rPr lang="en-US" altLang="en-US" sz="2600" b="1" dirty="0" smtClean="0">
                <a:solidFill>
                  <a:srgbClr val="0000CC"/>
                </a:solidFill>
              </a:rPr>
              <a:t>requirements</a:t>
            </a:r>
            <a:r>
              <a:rPr lang="en-US" altLang="en-US" sz="2600" b="1" dirty="0" smtClean="0"/>
              <a:t> (evolving mostly from </a:t>
            </a:r>
            <a:r>
              <a:rPr lang="en-US" altLang="en-US" sz="2600" b="1" u="sng" dirty="0" smtClean="0"/>
              <a:t>functionalities</a:t>
            </a:r>
            <a:r>
              <a:rPr lang="en-US" altLang="en-US" sz="2600" b="1" dirty="0" smtClean="0"/>
              <a:t> and other </a:t>
            </a:r>
            <a:r>
              <a:rPr lang="en-US" altLang="en-US" sz="2600" b="1" u="sng" dirty="0" smtClean="0"/>
              <a:t>non-functional characteristics)</a:t>
            </a:r>
            <a:r>
              <a:rPr lang="en-US" altLang="en-US" sz="2600" b="1" dirty="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b="1" dirty="0" smtClean="0">
                <a:solidFill>
                  <a:srgbClr val="660033"/>
                </a:solidFill>
              </a:rPr>
              <a:t>How is the software solution going to be </a:t>
            </a:r>
            <a:r>
              <a:rPr lang="en-US" altLang="en-US" sz="2600" b="1" u="sng" dirty="0" smtClean="0">
                <a:solidFill>
                  <a:srgbClr val="660033"/>
                </a:solidFill>
              </a:rPr>
              <a:t>structured</a:t>
            </a:r>
            <a:r>
              <a:rPr lang="en-US" altLang="en-US" sz="2600" b="1" dirty="0" smtClean="0">
                <a:solidFill>
                  <a:srgbClr val="660033"/>
                </a:solidFill>
              </a:rPr>
              <a:t>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b="1" dirty="0" smtClean="0"/>
              <a:t>What are the </a:t>
            </a:r>
            <a:r>
              <a:rPr lang="en-US" altLang="en-US" sz="2200" b="1" u="sng" dirty="0" smtClean="0">
                <a:solidFill>
                  <a:srgbClr val="0000CC"/>
                </a:solidFill>
              </a:rPr>
              <a:t>main </a:t>
            </a:r>
            <a:r>
              <a:rPr lang="en-US" altLang="en-US" sz="2200" b="1" i="1" u="sng" dirty="0" smtClean="0">
                <a:solidFill>
                  <a:srgbClr val="0000CC"/>
                </a:solidFill>
              </a:rPr>
              <a:t>components</a:t>
            </a:r>
            <a:r>
              <a:rPr lang="en-US" altLang="en-US" sz="2200" b="1" i="1" dirty="0" smtClean="0">
                <a:solidFill>
                  <a:srgbClr val="0000CC"/>
                </a:solidFill>
              </a:rPr>
              <a:t>—</a:t>
            </a:r>
            <a:r>
              <a:rPr lang="en-US" altLang="en-US" sz="2200" b="1" i="1" dirty="0" smtClean="0"/>
              <a:t>(</a:t>
            </a:r>
            <a:r>
              <a:rPr lang="en-US" altLang="en-US" sz="2200" b="1" i="1" dirty="0" smtClean="0">
                <a:solidFill>
                  <a:srgbClr val="0000CC"/>
                </a:solidFill>
              </a:rPr>
              <a:t>functional comp</a:t>
            </a:r>
            <a:r>
              <a:rPr lang="en-US" altLang="en-US" sz="2200" b="1" i="1" dirty="0" smtClean="0"/>
              <a:t>)?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b="1" i="1" dirty="0" smtClean="0">
                <a:solidFill>
                  <a:srgbClr val="0000CC"/>
                </a:solidFill>
              </a:rPr>
              <a:t>Often </a:t>
            </a:r>
            <a:r>
              <a:rPr lang="en-US" altLang="en-US" sz="2000" b="1" dirty="0" smtClean="0">
                <a:solidFill>
                  <a:srgbClr val="0000CC"/>
                </a:solidFill>
              </a:rPr>
              <a:t>directly </a:t>
            </a:r>
            <a:r>
              <a:rPr lang="en-US" altLang="en-US" sz="2000" b="1" i="1" dirty="0" smtClean="0">
                <a:solidFill>
                  <a:srgbClr val="0000CC"/>
                </a:solidFill>
              </a:rPr>
              <a:t>from </a:t>
            </a:r>
            <a:r>
              <a:rPr lang="en-US" altLang="en-US" sz="2000" b="1" i="1" u="sng" dirty="0">
                <a:solidFill>
                  <a:srgbClr val="0000CC"/>
                </a:solidFill>
              </a:rPr>
              <a:t>r</a:t>
            </a:r>
            <a:r>
              <a:rPr lang="en-US" altLang="en-US" sz="2000" b="1" i="1" u="sng" dirty="0" smtClean="0">
                <a:solidFill>
                  <a:srgbClr val="0000CC"/>
                </a:solidFill>
              </a:rPr>
              <a:t>equirements’ functionalities </a:t>
            </a:r>
            <a:br>
              <a:rPr lang="en-US" altLang="en-US" sz="2000" b="1" i="1" u="sng" dirty="0" smtClean="0">
                <a:solidFill>
                  <a:srgbClr val="0000CC"/>
                </a:solidFill>
              </a:rPr>
            </a:br>
            <a:r>
              <a:rPr lang="en-US" altLang="en-US" sz="2000" b="1" i="1" u="sng" dirty="0" smtClean="0">
                <a:solidFill>
                  <a:srgbClr val="0000CC"/>
                </a:solidFill>
              </a:rPr>
              <a:t>(use cases</a:t>
            </a:r>
            <a:r>
              <a:rPr lang="en-US" altLang="en-US" sz="2000" b="1" i="1" dirty="0" smtClean="0">
                <a:solidFill>
                  <a:srgbClr val="0000CC"/>
                </a:solidFill>
              </a:rPr>
              <a:t>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b="1" dirty="0" smtClean="0"/>
              <a:t>How are these </a:t>
            </a:r>
            <a:r>
              <a:rPr lang="en-US" altLang="en-US" sz="2200" b="1" i="1" u="sng" dirty="0" smtClean="0">
                <a:solidFill>
                  <a:srgbClr val="006600"/>
                </a:solidFill>
              </a:rPr>
              <a:t>components related</a:t>
            </a:r>
            <a:r>
              <a:rPr lang="en-US" altLang="en-US" sz="2200" b="1" i="1" dirty="0" smtClean="0">
                <a:solidFill>
                  <a:srgbClr val="006600"/>
                </a:solidFill>
              </a:rPr>
              <a:t>?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b="1" dirty="0" smtClean="0">
                <a:solidFill>
                  <a:srgbClr val="006600"/>
                </a:solidFill>
              </a:rPr>
              <a:t>Possibly re-organize the components (composition/decomposition).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sz="900" b="1" i="1" u="sng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600" b="1" dirty="0" smtClean="0"/>
              <a:t>Two main levels of design: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b="1" dirty="0" smtClean="0">
                <a:solidFill>
                  <a:srgbClr val="0000CC"/>
                </a:solidFill>
              </a:rPr>
              <a:t>Architectural (high level)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b="1" dirty="0" smtClean="0">
                <a:solidFill>
                  <a:srgbClr val="0000CC"/>
                </a:solidFill>
              </a:rPr>
              <a:t>Detailed design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b="1" dirty="0" smtClean="0">
                <a:solidFill>
                  <a:srgbClr val="660033"/>
                </a:solidFill>
              </a:rPr>
              <a:t>How should we depict design—notation/language?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00CC"/>
                </a:solidFill>
              </a:rPr>
              <a:t>OO Design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3962400"/>
          </a:xfrm>
        </p:spPr>
        <p:txBody>
          <a:bodyPr/>
          <a:lstStyle/>
          <a:p>
            <a:pPr eaLnBrk="1" hangingPunct="1"/>
            <a:r>
              <a:rPr lang="en-US" altLang="en-US" u="sng" dirty="0" smtClean="0"/>
              <a:t>First step</a:t>
            </a:r>
            <a:r>
              <a:rPr lang="en-US" altLang="en-US" dirty="0" smtClean="0"/>
              <a:t>: </a:t>
            </a:r>
            <a:r>
              <a:rPr lang="en-US" altLang="en-US" dirty="0" smtClean="0">
                <a:solidFill>
                  <a:srgbClr val="0000CC"/>
                </a:solidFill>
              </a:rPr>
              <a:t>review and refine use cases.</a:t>
            </a:r>
          </a:p>
          <a:p>
            <a:pPr eaLnBrk="1" hangingPunct="1"/>
            <a:endParaRPr lang="en-US" altLang="en-US" sz="1200" dirty="0" smtClean="0"/>
          </a:p>
          <a:p>
            <a:pPr eaLnBrk="1" hangingPunct="1"/>
            <a:r>
              <a:rPr lang="en-US" altLang="en-US" dirty="0" smtClean="0"/>
              <a:t>Decide:</a:t>
            </a:r>
          </a:p>
          <a:p>
            <a:pPr lvl="1" eaLnBrk="1" hangingPunct="1"/>
            <a:r>
              <a:rPr lang="en-US" altLang="en-US" dirty="0" smtClean="0">
                <a:solidFill>
                  <a:srgbClr val="0000CC"/>
                </a:solidFill>
              </a:rPr>
              <a:t>Which classes to create</a:t>
            </a:r>
          </a:p>
          <a:p>
            <a:pPr lvl="1" eaLnBrk="1" hangingPunct="1"/>
            <a:r>
              <a:rPr lang="en-US" altLang="en-US" dirty="0" smtClean="0">
                <a:solidFill>
                  <a:srgbClr val="0000CC"/>
                </a:solidFill>
              </a:rPr>
              <a:t>How are the classes related</a:t>
            </a:r>
          </a:p>
          <a:p>
            <a:pPr lvl="1" eaLnBrk="1" hangingPunct="1"/>
            <a:endParaRPr lang="en-US" altLang="en-US" sz="1200" dirty="0" smtClean="0">
              <a:solidFill>
                <a:srgbClr val="0000CC"/>
              </a:solidFill>
            </a:endParaRPr>
          </a:p>
          <a:p>
            <a:pPr eaLnBrk="1" hangingPunct="1"/>
            <a:r>
              <a:rPr lang="en-US" altLang="en-US" dirty="0" smtClean="0"/>
              <a:t>Use UML as the design language.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6" name="Rectangle 29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Use Case </a:t>
            </a:r>
            <a:r>
              <a:rPr lang="en-US" altLang="en-US" sz="4000" b="1" dirty="0"/>
              <a:t>D</a:t>
            </a:r>
            <a:r>
              <a:rPr lang="en-US" altLang="en-US" sz="4000" b="1" dirty="0" smtClean="0"/>
              <a:t>iagram</a:t>
            </a:r>
          </a:p>
        </p:txBody>
      </p:sp>
      <p:pic>
        <p:nvPicPr>
          <p:cNvPr id="15362" name="Picture 2" descr="\\10.1.1.17\productions\ART\ART PROCESS\PPT Projects\Tsui_PPT_163567\JPEG and EPS\Chapter 7\9781284132786_CH07_FIGF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44" y="1050760"/>
            <a:ext cx="7218363" cy="518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00CC"/>
                </a:solidFill>
              </a:rPr>
              <a:t>Class Design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382000" cy="32766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Classes</a:t>
            </a:r>
            <a:r>
              <a:rPr lang="en-US" altLang="en-US" sz="2800" dirty="0" smtClean="0"/>
              <a:t> represent </a:t>
            </a:r>
            <a:r>
              <a:rPr lang="en-US" altLang="en-US" sz="2800" u="sng" dirty="0" smtClean="0">
                <a:solidFill>
                  <a:srgbClr val="0000CC"/>
                </a:solidFill>
              </a:rPr>
              <a:t>real-world entities</a:t>
            </a:r>
            <a:r>
              <a:rPr lang="en-US" altLang="en-US" sz="2800" dirty="0" smtClean="0"/>
              <a:t> or </a:t>
            </a:r>
            <a:r>
              <a:rPr lang="en-US" altLang="en-US" sz="2800" u="sng" dirty="0" smtClean="0">
                <a:solidFill>
                  <a:srgbClr val="0000CC"/>
                </a:solidFill>
              </a:rPr>
              <a:t>system concepts</a:t>
            </a:r>
            <a:r>
              <a:rPr lang="en-US" altLang="en-US" sz="2800" dirty="0" smtClean="0">
                <a:solidFill>
                  <a:srgbClr val="0000CC"/>
                </a:solidFill>
              </a:rPr>
              <a:t>.</a:t>
            </a:r>
          </a:p>
          <a:p>
            <a:pPr eaLnBrk="1" hangingPunct="1"/>
            <a:r>
              <a:rPr lang="en-US" altLang="en-US" sz="2800" dirty="0" smtClean="0"/>
              <a:t>Organized into </a:t>
            </a:r>
            <a:r>
              <a:rPr lang="en-US" altLang="en-US" sz="2800" b="1" u="sng" dirty="0" smtClean="0"/>
              <a:t>classes</a:t>
            </a:r>
            <a:r>
              <a:rPr lang="en-US" altLang="en-US" sz="2800" dirty="0" smtClean="0"/>
              <a:t>: objects in a class have similar characteristics.</a:t>
            </a:r>
          </a:p>
          <a:p>
            <a:pPr eaLnBrk="1" hangingPunct="1"/>
            <a:r>
              <a:rPr lang="en-US" altLang="en-US" sz="2800" b="1" dirty="0" smtClean="0"/>
              <a:t>Classes</a:t>
            </a:r>
            <a:r>
              <a:rPr lang="en-US" altLang="en-US" sz="2800" dirty="0" smtClean="0"/>
              <a:t> have properties (</a:t>
            </a:r>
            <a:r>
              <a:rPr lang="en-US" altLang="en-US" sz="2800" dirty="0" smtClean="0">
                <a:solidFill>
                  <a:srgbClr val="660066"/>
                </a:solidFill>
              </a:rPr>
              <a:t>attributes or data</a:t>
            </a:r>
            <a:r>
              <a:rPr lang="en-US" altLang="en-US" sz="2800" dirty="0" smtClean="0"/>
              <a:t>).</a:t>
            </a:r>
          </a:p>
          <a:p>
            <a:pPr eaLnBrk="1" hangingPunct="1"/>
            <a:r>
              <a:rPr lang="en-US" altLang="en-US" sz="2800" b="1" dirty="0" smtClean="0"/>
              <a:t>Classes</a:t>
            </a:r>
            <a:r>
              <a:rPr lang="en-US" altLang="en-US" sz="2800" dirty="0" smtClean="0"/>
              <a:t> also have methods (</a:t>
            </a:r>
            <a:r>
              <a:rPr lang="en-US" altLang="en-US" sz="2800" dirty="0" smtClean="0">
                <a:solidFill>
                  <a:srgbClr val="660066"/>
                </a:solidFill>
              </a:rPr>
              <a:t>perform functions</a:t>
            </a:r>
            <a:r>
              <a:rPr lang="en-US" altLang="en-US" sz="2800" dirty="0" smtClean="0"/>
              <a:t>).</a:t>
            </a:r>
          </a:p>
        </p:txBody>
      </p:sp>
      <p:pic>
        <p:nvPicPr>
          <p:cNvPr id="16386" name="Picture 2" descr="\\10.1.1.17\productions\ART\ART PROCESS\PPT Projects\Tsui_PPT_163567\JPEG and EPS\Chapter 7\9781284132786_CH07_FIGF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178968"/>
            <a:ext cx="3464329" cy="207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746125" y="1941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6537325" y="1941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4828" name="Rectangle 15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UML Class Diagrams</a:t>
            </a:r>
          </a:p>
        </p:txBody>
      </p:sp>
      <p:sp>
        <p:nvSpPr>
          <p:cNvPr id="34831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76200" y="850468"/>
            <a:ext cx="2743200" cy="609600"/>
          </a:xfrm>
        </p:spPr>
        <p:txBody>
          <a:bodyPr/>
          <a:lstStyle/>
          <a:p>
            <a:pPr eaLnBrk="1" hangingPunct="1"/>
            <a:r>
              <a:rPr lang="en-US" altLang="en-US" sz="2800" b="1" i="1" u="sng" dirty="0" smtClean="0"/>
              <a:t>Association</a:t>
            </a:r>
          </a:p>
          <a:p>
            <a:pPr eaLnBrk="1" hangingPunct="1"/>
            <a:endParaRPr lang="en-US" altLang="en-US" sz="2800" b="1" i="1" u="sng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sz="2800" b="1" i="1" u="sng" dirty="0" smtClean="0"/>
              <a:t>Composition</a:t>
            </a:r>
          </a:p>
        </p:txBody>
      </p:sp>
      <p:sp>
        <p:nvSpPr>
          <p:cNvPr id="34832" name="Text Box 20"/>
          <p:cNvSpPr txBox="1">
            <a:spLocks noChangeArrowheads="1"/>
          </p:cNvSpPr>
          <p:nvPr/>
        </p:nvSpPr>
        <p:spPr bwMode="auto">
          <a:xfrm>
            <a:off x="746125" y="43037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4836" name="Text Box 24"/>
          <p:cNvSpPr txBox="1">
            <a:spLocks noChangeArrowheads="1"/>
          </p:cNvSpPr>
          <p:nvPr/>
        </p:nvSpPr>
        <p:spPr bwMode="auto">
          <a:xfrm>
            <a:off x="6537325" y="39989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4844" name="AutoShape 33"/>
          <p:cNvSpPr>
            <a:spLocks noChangeArrowheads="1"/>
          </p:cNvSpPr>
          <p:nvPr/>
        </p:nvSpPr>
        <p:spPr bwMode="auto">
          <a:xfrm>
            <a:off x="2971800" y="5562600"/>
            <a:ext cx="762000" cy="457200"/>
          </a:xfrm>
          <a:prstGeom prst="diamond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5" name="AutoShape 34"/>
          <p:cNvSpPr>
            <a:spLocks noChangeArrowheads="1"/>
          </p:cNvSpPr>
          <p:nvPr/>
        </p:nvSpPr>
        <p:spPr bwMode="auto">
          <a:xfrm>
            <a:off x="3352800" y="5334000"/>
            <a:ext cx="838200" cy="533400"/>
          </a:xfrm>
          <a:prstGeom prst="diamond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6" name="Text Box 35"/>
          <p:cNvSpPr txBox="1">
            <a:spLocks noChangeArrowheads="1"/>
          </p:cNvSpPr>
          <p:nvPr/>
        </p:nvSpPr>
        <p:spPr bwMode="auto">
          <a:xfrm>
            <a:off x="457200" y="5867400"/>
            <a:ext cx="489310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 b="1" dirty="0"/>
              <a:t>Use </a:t>
            </a:r>
            <a:r>
              <a:rPr lang="en-US" altLang="en-US" sz="2000" b="1" dirty="0">
                <a:solidFill>
                  <a:srgbClr val="0000CC"/>
                </a:solidFill>
              </a:rPr>
              <a:t>“no-</a:t>
            </a:r>
            <a:r>
              <a:rPr lang="en-US" altLang="en-US" sz="2000" b="1" dirty="0" smtClean="0">
                <a:solidFill>
                  <a:srgbClr val="0000CC"/>
                </a:solidFill>
              </a:rPr>
              <a:t>fill” </a:t>
            </a:r>
            <a:r>
              <a:rPr lang="en-US" altLang="en-US" sz="2000" b="1" dirty="0" smtClean="0"/>
              <a:t>diamond </a:t>
            </a:r>
            <a:r>
              <a:rPr lang="en-US" altLang="en-US" sz="2000" b="1" dirty="0"/>
              <a:t>for </a:t>
            </a:r>
            <a:r>
              <a:rPr lang="en-US" altLang="en-US" sz="2000" b="1" i="1" u="sng" dirty="0" smtClean="0">
                <a:solidFill>
                  <a:srgbClr val="0000CC"/>
                </a:solidFill>
              </a:rPr>
              <a:t>aggregation</a:t>
            </a:r>
            <a:r>
              <a:rPr lang="en-US" altLang="en-US" sz="2000" b="1" i="1" dirty="0" smtClean="0">
                <a:solidFill>
                  <a:srgbClr val="0000CC"/>
                </a:solidFill>
              </a:rPr>
              <a:t>.</a:t>
            </a:r>
            <a:endParaRPr lang="en-US" altLang="en-US" sz="2000" b="1" i="1" u="sng" dirty="0">
              <a:solidFill>
                <a:srgbClr val="0000CC"/>
              </a:solidFill>
            </a:endParaRPr>
          </a:p>
        </p:txBody>
      </p:sp>
      <p:pic>
        <p:nvPicPr>
          <p:cNvPr id="17410" name="Picture 2" descr="\\10.1.1.17\productions\ART\ART PROCESS\PPT Projects\Tsui_PPT_163567\JPEG and EPS\Chapter 7\9781284132786_CH07_FIGF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22908"/>
            <a:ext cx="6629400" cy="16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\\10.1.1.17\productions\ART\ART PROCESS\PPT Projects\Tsui_PPT_163567\JPEG and EPS\Chapter 7\9781284132786_CH07_FIGF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3800"/>
            <a:ext cx="5730875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127125" y="47609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5850" name="Text Box 11"/>
          <p:cNvSpPr txBox="1">
            <a:spLocks noChangeArrowheads="1"/>
          </p:cNvSpPr>
          <p:nvPr/>
        </p:nvSpPr>
        <p:spPr bwMode="auto">
          <a:xfrm>
            <a:off x="6003925" y="47609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5857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b="1" dirty="0" smtClean="0"/>
              <a:t>UML Class Diagrams </a:t>
            </a:r>
            <a:r>
              <a:rPr lang="en-US" altLang="en-US" sz="3600" dirty="0"/>
              <a:t>–</a:t>
            </a:r>
            <a:r>
              <a:rPr lang="en-US" altLang="en-US" sz="3800" b="1" dirty="0" smtClean="0"/>
              <a:t> </a:t>
            </a:r>
            <a:r>
              <a:rPr lang="en-US" altLang="en-US" sz="3800" b="1" dirty="0" smtClean="0">
                <a:solidFill>
                  <a:srgbClr val="0000CC"/>
                </a:solidFill>
              </a:rPr>
              <a:t>Inheritance</a:t>
            </a:r>
          </a:p>
        </p:txBody>
      </p:sp>
      <p:pic>
        <p:nvPicPr>
          <p:cNvPr id="18434" name="Picture 2" descr="\\10.1.1.17\productions\ART\ART PROCESS\PPT Projects\Tsui_PPT_163567\JPEG and EPS\Chapter 7\9781284132786_CH07_FIGF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8750"/>
            <a:ext cx="7523163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6" name="Rectangle 2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UML </a:t>
            </a:r>
            <a:r>
              <a:rPr lang="en-US" altLang="en-US" sz="4000" b="1" u="sng" dirty="0" smtClean="0"/>
              <a:t>State Diagram</a:t>
            </a:r>
          </a:p>
        </p:txBody>
      </p:sp>
      <p:sp>
        <p:nvSpPr>
          <p:cNvPr id="36887" name="Text Box 24"/>
          <p:cNvSpPr txBox="1">
            <a:spLocks noChangeArrowheads="1"/>
          </p:cNvSpPr>
          <p:nvPr/>
        </p:nvSpPr>
        <p:spPr bwMode="auto">
          <a:xfrm>
            <a:off x="1186764" y="1066800"/>
            <a:ext cx="69546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rgbClr val="660066"/>
                </a:solidFill>
              </a:rPr>
              <a:t>depicting a </a:t>
            </a:r>
            <a:r>
              <a:rPr lang="en-US" altLang="en-US" sz="2800" b="1" u="sng" dirty="0">
                <a:solidFill>
                  <a:srgbClr val="660066"/>
                </a:solidFill>
              </a:rPr>
              <a:t>student’s “status”</a:t>
            </a:r>
            <a:r>
              <a:rPr lang="en-US" altLang="en-US" sz="2800" b="1" dirty="0">
                <a:solidFill>
                  <a:srgbClr val="660066"/>
                </a:solidFill>
              </a:rPr>
              <a:t> in school </a:t>
            </a:r>
          </a:p>
        </p:txBody>
      </p:sp>
      <p:pic>
        <p:nvPicPr>
          <p:cNvPr id="19458" name="Picture 2" descr="\\10.1.1.17\productions\ART\ART PROCESS\PPT Projects\Tsui_PPT_163567\JPEG and EPS\Chapter 7\9781284132786_CH07_FIGF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4" y="1905000"/>
            <a:ext cx="7937500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UML “Sequence Diagram”</a:t>
            </a:r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1362075" y="1143000"/>
            <a:ext cx="625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rgbClr val="660066"/>
                </a:solidFill>
              </a:rPr>
              <a:t>used to depict a flow of interactions</a:t>
            </a:r>
          </a:p>
        </p:txBody>
      </p:sp>
      <p:pic>
        <p:nvPicPr>
          <p:cNvPr id="20482" name="Picture 2" descr="\\10.1.1.17\productions\ART\ART PROCESS\PPT Projects\Tsui_PPT_163567\JPEG and EPS\Chapter 7\9781284132786_CH07_FIGF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8" y="2197766"/>
            <a:ext cx="8623851" cy="325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User Interface Design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Most apparent to the user</a:t>
            </a:r>
          </a:p>
          <a:p>
            <a:pPr eaLnBrk="1" hangingPunct="1"/>
            <a:r>
              <a:rPr lang="en-US" altLang="en-US" sz="2800" b="1" dirty="0" smtClean="0">
                <a:solidFill>
                  <a:srgbClr val="660066"/>
                </a:solidFill>
              </a:rPr>
              <a:t>Two main issues:</a:t>
            </a:r>
          </a:p>
          <a:p>
            <a:pPr marL="803275" lvl="1" indent="-346075" eaLnBrk="1" hangingPunct="1">
              <a:buAutoNum type="romanLcParenR"/>
            </a:pPr>
            <a:r>
              <a:rPr lang="en-US" altLang="en-US" sz="2400" b="1" u="sng" dirty="0" smtClean="0">
                <a:solidFill>
                  <a:srgbClr val="006600"/>
                </a:solidFill>
              </a:rPr>
              <a:t>Flow of interactions</a:t>
            </a:r>
          </a:p>
          <a:p>
            <a:pPr marL="803275" lvl="1" indent="-346075" eaLnBrk="1" hangingPunct="1">
              <a:buNone/>
            </a:pPr>
            <a:r>
              <a:rPr lang="en-US" altLang="en-US" sz="2400" b="1" dirty="0" smtClean="0">
                <a:solidFill>
                  <a:srgbClr val="006600"/>
                </a:solidFill>
              </a:rPr>
              <a:t>ii)</a:t>
            </a:r>
            <a:r>
              <a:rPr lang="en-US" altLang="en-US" sz="2400" b="1" dirty="0" smtClean="0"/>
              <a:t> </a:t>
            </a:r>
            <a:r>
              <a:rPr lang="en-US" altLang="en-US" sz="2400" b="1" u="sng" dirty="0" smtClean="0">
                <a:solidFill>
                  <a:srgbClr val="006600"/>
                </a:solidFill>
              </a:rPr>
              <a:t>Look and feel</a:t>
            </a:r>
          </a:p>
          <a:p>
            <a:pPr eaLnBrk="1" hangingPunct="1"/>
            <a:r>
              <a:rPr lang="en-US" altLang="en-US" sz="2800" b="1" dirty="0" smtClean="0">
                <a:solidFill>
                  <a:srgbClr val="660066"/>
                </a:solidFill>
              </a:rPr>
              <a:t>Types </a:t>
            </a:r>
            <a:r>
              <a:rPr lang="en-US" altLang="en-US" sz="2800" b="1" dirty="0" smtClean="0">
                <a:solidFill>
                  <a:srgbClr val="660066"/>
                </a:solidFill>
              </a:rPr>
              <a:t>of interfaces</a:t>
            </a:r>
          </a:p>
          <a:p>
            <a:pPr lvl="1" eaLnBrk="1" hangingPunct="1"/>
            <a:r>
              <a:rPr lang="en-US" altLang="en-US" sz="2400" b="1" i="1" dirty="0" smtClean="0"/>
              <a:t>Command-line</a:t>
            </a:r>
          </a:p>
          <a:p>
            <a:pPr lvl="1" eaLnBrk="1" hangingPunct="1"/>
            <a:r>
              <a:rPr lang="en-US" altLang="en-US" sz="2400" b="1" i="1" dirty="0" smtClean="0"/>
              <a:t>Text menus</a:t>
            </a:r>
          </a:p>
          <a:p>
            <a:pPr lvl="1" eaLnBrk="1" hangingPunct="1"/>
            <a:r>
              <a:rPr lang="en-US" altLang="en-US" sz="2400" b="1" i="1" dirty="0" smtClean="0"/>
              <a:t>Graphical (GUI)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057400"/>
            <a:ext cx="4491318" cy="3582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Flow of Interactions</a:t>
            </a:r>
          </a:p>
        </p:txBody>
      </p:sp>
      <p:sp>
        <p:nvSpPr>
          <p:cNvPr id="39939" name="Content Placeholder 3"/>
          <p:cNvSpPr>
            <a:spLocks noGrp="1"/>
          </p:cNvSpPr>
          <p:nvPr>
            <p:ph sz="half" idx="1"/>
          </p:nvPr>
        </p:nvSpPr>
        <p:spPr>
          <a:xfrm>
            <a:off x="76200" y="1219200"/>
            <a:ext cx="5410200" cy="49069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dirty="0" smtClean="0"/>
              <a:t>Prototype screens</a:t>
            </a:r>
          </a:p>
          <a:p>
            <a:pPr marL="0" indent="0" eaLnBrk="1" hangingPunct="1">
              <a:buFontTx/>
              <a:buAutoNum type="arabicPeriod"/>
            </a:pPr>
            <a:r>
              <a:rPr lang="en-US" altLang="en-US" sz="2400" dirty="0" smtClean="0"/>
              <a:t> Registration:</a:t>
            </a:r>
          </a:p>
          <a:p>
            <a:pPr marL="628650" lvl="1" indent="-228600" eaLnBrk="1" hangingPunct="1">
              <a:buFont typeface="Arial"/>
              <a:buChar char="•"/>
            </a:pPr>
            <a:r>
              <a:rPr lang="en-US" altLang="en-US" sz="2000" dirty="0" smtClean="0"/>
              <a:t>Select term.</a:t>
            </a:r>
          </a:p>
          <a:p>
            <a:pPr marL="0" indent="0" eaLnBrk="1" hangingPunct="1">
              <a:buFontTx/>
              <a:buAutoNum type="arabicPeriod"/>
            </a:pPr>
            <a:r>
              <a:rPr lang="en-US" altLang="en-US" sz="2400" dirty="0" smtClean="0"/>
              <a:t> Registration: shows term.</a:t>
            </a:r>
          </a:p>
          <a:p>
            <a:pPr marL="628650" lvl="1" indent="-228600" eaLnBrk="1" hangingPunct="1">
              <a:buFont typeface="Arial"/>
              <a:buChar char="•"/>
            </a:pPr>
            <a:r>
              <a:rPr lang="en-US" altLang="en-US" sz="2000" dirty="0" smtClean="0"/>
              <a:t>Select first course.</a:t>
            </a:r>
          </a:p>
          <a:p>
            <a:pPr marL="338138" indent="-338138" eaLnBrk="1" hangingPunct="1">
              <a:buFontTx/>
              <a:buAutoNum type="arabicPeriod"/>
            </a:pPr>
            <a:r>
              <a:rPr lang="en-US" altLang="en-US" sz="2400" dirty="0" smtClean="0"/>
              <a:t>Registration: shows term, course(s) with schedule and cost.</a:t>
            </a:r>
          </a:p>
          <a:p>
            <a:pPr marL="628650" lvl="1" indent="-228600" eaLnBrk="1" hangingPunct="1">
              <a:buFont typeface="Arial"/>
              <a:buChar char="•"/>
            </a:pPr>
            <a:r>
              <a:rPr lang="en-US" altLang="en-US" sz="2000" dirty="0" smtClean="0"/>
              <a:t>Select *Additional course; *Delete course; *Finish registration.</a:t>
            </a:r>
          </a:p>
          <a:p>
            <a:pPr marL="0" indent="0" eaLnBrk="1" hangingPunct="1">
              <a:buFontTx/>
              <a:buAutoNum type="arabicPeriod"/>
            </a:pPr>
            <a:r>
              <a:rPr lang="en-US" altLang="en-US" sz="2400" dirty="0" smtClean="0"/>
              <a:t> Registration: shows final schedule.</a:t>
            </a:r>
          </a:p>
          <a:p>
            <a:pPr marL="628650" lvl="1" indent="-228600" eaLnBrk="1" hangingPunct="1">
              <a:buFont typeface="Arial"/>
              <a:buChar char="•"/>
            </a:pPr>
            <a:r>
              <a:rPr lang="en-US" altLang="en-US" sz="2000" dirty="0" smtClean="0"/>
              <a:t>Select Confirm or Cancel.</a:t>
            </a:r>
          </a:p>
        </p:txBody>
      </p:sp>
      <p:pic>
        <p:nvPicPr>
          <p:cNvPr id="21506" name="Picture 2" descr="\\10.1.1.17\productions\ART\ART PROCESS\PPT Projects\Tsui_PPT_163567\JPEG and EPS\Chapter 7\9781284132786_CH07_FIGF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88168"/>
            <a:ext cx="353187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High Fidelity Prototype</a:t>
            </a:r>
          </a:p>
        </p:txBody>
      </p:sp>
      <p:cxnSp>
        <p:nvCxnSpPr>
          <p:cNvPr id="40966" name="Straight Arrow Connector 9"/>
          <p:cNvCxnSpPr>
            <a:cxnSpLocks noChangeShapeType="1"/>
          </p:cNvCxnSpPr>
          <p:nvPr/>
        </p:nvCxnSpPr>
        <p:spPr bwMode="auto">
          <a:xfrm>
            <a:off x="3429000" y="1524000"/>
            <a:ext cx="762000" cy="4572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67" name="Elbow Connector 16"/>
          <p:cNvCxnSpPr>
            <a:cxnSpLocks noChangeShapeType="1"/>
          </p:cNvCxnSpPr>
          <p:nvPr/>
        </p:nvCxnSpPr>
        <p:spPr bwMode="auto">
          <a:xfrm>
            <a:off x="3505200" y="3657600"/>
            <a:ext cx="914400" cy="914400"/>
          </a:xfrm>
          <a:prstGeom prst="bentConnector3">
            <a:avLst>
              <a:gd name="adj1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530" name="Picture 2" descr="\\10.1.1.17\productions\ART\ART PROCESS\PPT Projects\Tsui_PPT_163567\JPEG and EPS\Chapter 7\9781284132786_CH07_FIGF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76350"/>
            <a:ext cx="3320716" cy="24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\\10.1.1.17\productions\ART\ART PROCESS\PPT Projects\Tsui_PPT_163567\JPEG and EPS\Chapter 7\9781284132786_CH07_FIGF2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92" y="1289050"/>
            <a:ext cx="3320716" cy="243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\\10.1.1.17\productions\ART\ART PROCESS\PPT Projects\Tsui_PPT_163567\JPEG and EPS\Chapter 7\9781284132786_CH07_FIGF2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28" y="3810000"/>
            <a:ext cx="4419600" cy="255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76200" y="208002"/>
            <a:ext cx="90678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>
                <a:solidFill>
                  <a:schemeClr val="tx1"/>
                </a:solidFill>
                <a:latin typeface="Arial"/>
                <a:cs typeface="Arial"/>
              </a:rPr>
              <a:t> Relationship between Architecture and Design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7239000" y="2590800"/>
            <a:ext cx="1905000" cy="106997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altLang="en-US" sz="1600" b="1" u="sng" dirty="0">
                <a:solidFill>
                  <a:srgbClr val="0000CC"/>
                </a:solidFill>
              </a:rPr>
              <a:t>Detailed Design</a:t>
            </a:r>
          </a:p>
          <a:p>
            <a:pPr algn="l" eaLnBrk="1" hangingPunct="1"/>
            <a:r>
              <a:rPr lang="en-US" altLang="en-US" sz="1600" b="1" dirty="0"/>
              <a:t>C</a:t>
            </a:r>
            <a:r>
              <a:rPr lang="en-US" altLang="en-US" sz="1600" b="1" dirty="0" smtClean="0"/>
              <a:t>omes </a:t>
            </a:r>
            <a:r>
              <a:rPr lang="en-US" altLang="en-US" sz="1600" b="1" dirty="0"/>
              <a:t>from</a:t>
            </a:r>
          </a:p>
          <a:p>
            <a:pPr algn="l" eaLnBrk="1" hangingPunct="1"/>
            <a:r>
              <a:rPr lang="en-US" altLang="en-US" sz="1600" b="1" dirty="0">
                <a:solidFill>
                  <a:srgbClr val="006666"/>
                </a:solidFill>
              </a:rPr>
              <a:t>Requirements</a:t>
            </a:r>
            <a:r>
              <a:rPr lang="en-US" altLang="en-US" sz="1600" b="1" dirty="0"/>
              <a:t> &amp;</a:t>
            </a:r>
          </a:p>
          <a:p>
            <a:pPr algn="l" eaLnBrk="1" hangingPunct="1"/>
            <a:r>
              <a:rPr lang="en-US" altLang="en-US" sz="1600" b="1" dirty="0">
                <a:solidFill>
                  <a:srgbClr val="006666"/>
                </a:solidFill>
              </a:rPr>
              <a:t>Architecture</a:t>
            </a:r>
          </a:p>
        </p:txBody>
      </p:sp>
      <p:pic>
        <p:nvPicPr>
          <p:cNvPr id="7170" name="Picture 2" descr="\\10.1.1.17\productions\ART\ART PROCESS\PPT Projects\Tsui_PPT_163567\JPEG and EPS\Chapter 7\9781284132786_CH07_FIGF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" y="1124743"/>
            <a:ext cx="6278563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6705600" cy="1143000"/>
          </a:xfrm>
        </p:spPr>
        <p:txBody>
          <a:bodyPr/>
          <a:lstStyle/>
          <a:p>
            <a:pPr marL="174625" algn="l" eaLnBrk="1" hangingPunct="1">
              <a:tabLst>
                <a:tab pos="2108200" algn="l"/>
                <a:tab pos="4683125" algn="l"/>
              </a:tabLst>
            </a:pPr>
            <a:r>
              <a:rPr lang="en-US" altLang="en-US" sz="2800" dirty="0" smtClean="0"/>
              <a:t>User:	Screens:	Process:    </a:t>
            </a:r>
          </a:p>
        </p:txBody>
      </p:sp>
      <p:pic>
        <p:nvPicPr>
          <p:cNvPr id="23554" name="Picture 2" descr="\\10.1.1.17\productions\ART\ART PROCESS\PPT Projects\Tsui_PPT_163567\JPEG and EPS\Chapter 7\9781284132786_CH07_FIGF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62" y="1652566"/>
            <a:ext cx="8611537" cy="406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User </a:t>
            </a:r>
            <a:r>
              <a:rPr lang="en-US" altLang="en-US" sz="4000" b="1" dirty="0"/>
              <a:t>I</a:t>
            </a:r>
            <a:r>
              <a:rPr lang="en-US" altLang="en-US" sz="4000" b="1" dirty="0" smtClean="0"/>
              <a:t>nteraction Added to the Sequence Diagram</a:t>
            </a:r>
          </a:p>
        </p:txBody>
      </p:sp>
      <p:pic>
        <p:nvPicPr>
          <p:cNvPr id="24579" name="Picture 3" descr="\\10.1.1.17\productions\ART\ART PROCESS\PPT Projects\Tsui_PPT_163567\JPEG and EPS\Chapter 7\9781284132786_CH07_FIGF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78791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Norman’s 7 Stage Model</a:t>
            </a:r>
          </a:p>
        </p:txBody>
      </p:sp>
      <p:sp>
        <p:nvSpPr>
          <p:cNvPr id="44038" name="Right Arrow 6"/>
          <p:cNvSpPr>
            <a:spLocks noChangeArrowheads="1"/>
          </p:cNvSpPr>
          <p:nvPr/>
        </p:nvSpPr>
        <p:spPr bwMode="auto">
          <a:xfrm>
            <a:off x="457200" y="2667000"/>
            <a:ext cx="533400" cy="457200"/>
          </a:xfrm>
          <a:prstGeom prst="rightArrow">
            <a:avLst>
              <a:gd name="adj1" fmla="val 50000"/>
              <a:gd name="adj2" fmla="val 4999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26" name="Picture 2" descr="\\10.1.1.17\productions\ART\ART PROCESS\PPT Projects\Tsui_PPT_163567\JPEG and EPS\9781284106008_PPTx_CH07_FIG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94" y="1219200"/>
            <a:ext cx="6194425" cy="506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00CC"/>
                </a:solidFill>
              </a:rPr>
              <a:t>The GOMS Model</a:t>
            </a: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r>
              <a:rPr lang="en-US" altLang="en-US" sz="4000" dirty="0" smtClean="0"/>
              <a:t>(</a:t>
            </a:r>
            <a:r>
              <a:rPr lang="en-US" altLang="en-US" sz="3200" b="1" u="sng" dirty="0" smtClean="0">
                <a:solidFill>
                  <a:srgbClr val="006666"/>
                </a:solidFill>
              </a:rPr>
              <a:t>an “advanced” topic for UI</a:t>
            </a:r>
            <a:r>
              <a:rPr lang="en-US" altLang="en-US" sz="4000" dirty="0" smtClean="0"/>
              <a:t>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Consider </a:t>
            </a:r>
            <a:r>
              <a:rPr lang="en-US" altLang="en-US" b="1" u="sng" dirty="0" smtClean="0">
                <a:solidFill>
                  <a:srgbClr val="660066"/>
                </a:solidFill>
              </a:rPr>
              <a:t>different kinds of users</a:t>
            </a:r>
            <a:r>
              <a:rPr lang="en-US" altLang="en-US" b="1" dirty="0" smtClean="0">
                <a:solidFill>
                  <a:srgbClr val="660066"/>
                </a:solidFill>
              </a:rPr>
              <a:t>.</a:t>
            </a:r>
          </a:p>
          <a:p>
            <a:pPr eaLnBrk="1" hangingPunct="1">
              <a:buFontTx/>
              <a:buNone/>
            </a:pPr>
            <a:endParaRPr lang="en-US" altLang="en-US" sz="1200" b="1" dirty="0" smtClean="0">
              <a:solidFill>
                <a:srgbClr val="660066"/>
              </a:solidFill>
            </a:endParaRPr>
          </a:p>
          <a:p>
            <a:pPr eaLnBrk="1" hangingPunct="1"/>
            <a:r>
              <a:rPr lang="en-US" altLang="en-US" dirty="0" smtClean="0">
                <a:solidFill>
                  <a:srgbClr val="660066"/>
                </a:solidFill>
              </a:rPr>
              <a:t>Four factors </a:t>
            </a:r>
            <a:r>
              <a:rPr lang="en-US" altLang="en-US" sz="2400" dirty="0" smtClean="0">
                <a:solidFill>
                  <a:srgbClr val="660066"/>
                </a:solidFill>
              </a:rPr>
              <a:t>(</a:t>
            </a:r>
            <a:r>
              <a:rPr lang="en-US" altLang="en-US" sz="2400" b="1" dirty="0" smtClean="0">
                <a:solidFill>
                  <a:srgbClr val="660066"/>
                </a:solidFill>
              </a:rPr>
              <a:t>for the kind of user</a:t>
            </a:r>
            <a:r>
              <a:rPr lang="en-US" altLang="en-US" sz="2400" dirty="0" smtClean="0">
                <a:solidFill>
                  <a:srgbClr val="660066"/>
                </a:solidFill>
              </a:rPr>
              <a:t>)</a:t>
            </a:r>
          </a:p>
          <a:p>
            <a:pPr lvl="1" eaLnBrk="1" hangingPunct="1"/>
            <a:r>
              <a:rPr lang="en-US" altLang="en-US" b="1" u="sng" dirty="0" smtClean="0">
                <a:solidFill>
                  <a:srgbClr val="0000CC"/>
                </a:solidFill>
              </a:rPr>
              <a:t>G</a:t>
            </a:r>
            <a:r>
              <a:rPr lang="en-US" altLang="en-US" b="1" u="sng" dirty="0" smtClean="0"/>
              <a:t>oals</a:t>
            </a:r>
            <a:r>
              <a:rPr lang="en-US" altLang="en-US" b="1" dirty="0" smtClean="0"/>
              <a:t> of the user</a:t>
            </a:r>
          </a:p>
          <a:p>
            <a:pPr lvl="1" eaLnBrk="1" hangingPunct="1"/>
            <a:r>
              <a:rPr lang="en-US" altLang="en-US" b="1" u="sng" dirty="0" smtClean="0">
                <a:solidFill>
                  <a:srgbClr val="0000CC"/>
                </a:solidFill>
              </a:rPr>
              <a:t>O</a:t>
            </a:r>
            <a:r>
              <a:rPr lang="en-US" altLang="en-US" b="1" u="sng" dirty="0" smtClean="0"/>
              <a:t>perations</a:t>
            </a:r>
            <a:r>
              <a:rPr lang="en-US" altLang="en-US" b="1" dirty="0" smtClean="0"/>
              <a:t> provided by the system</a:t>
            </a:r>
          </a:p>
          <a:p>
            <a:pPr lvl="1" eaLnBrk="1" hangingPunct="1"/>
            <a:r>
              <a:rPr lang="en-US" altLang="en-US" b="1" u="sng" dirty="0" smtClean="0">
                <a:solidFill>
                  <a:srgbClr val="0000CC"/>
                </a:solidFill>
              </a:rPr>
              <a:t>M</a:t>
            </a:r>
            <a:r>
              <a:rPr lang="en-US" altLang="en-US" b="1" u="sng" dirty="0" smtClean="0"/>
              <a:t>ethods </a:t>
            </a:r>
            <a:r>
              <a:rPr lang="en-US" altLang="en-US" b="1" dirty="0" smtClean="0"/>
              <a:t>or the sequence of operations</a:t>
            </a:r>
          </a:p>
          <a:p>
            <a:pPr lvl="1" eaLnBrk="1" hangingPunct="1"/>
            <a:r>
              <a:rPr lang="en-US" altLang="en-US" b="1" u="sng" dirty="0" smtClean="0">
                <a:solidFill>
                  <a:srgbClr val="0000CC"/>
                </a:solidFill>
              </a:rPr>
              <a:t>S</a:t>
            </a:r>
            <a:r>
              <a:rPr lang="en-US" altLang="en-US" b="1" u="sng" dirty="0" smtClean="0"/>
              <a:t>election</a:t>
            </a:r>
            <a:r>
              <a:rPr lang="en-US" altLang="en-US" b="1" dirty="0" smtClean="0"/>
              <a:t> rules for the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sz="4000" b="1" u="sng" dirty="0" smtClean="0">
                <a:solidFill>
                  <a:srgbClr val="660066"/>
                </a:solidFill>
              </a:rPr>
              <a:t>Other UI Issues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7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Kinds of users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Heuristics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UI </a:t>
            </a:r>
            <a:r>
              <a:rPr lang="en-US" altLang="en-US" b="1" dirty="0"/>
              <a:t>g</a:t>
            </a:r>
            <a:r>
              <a:rPr lang="en-US" altLang="en-US" b="1" dirty="0" smtClean="0"/>
              <a:t>uidelines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Multicultural issues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Metaphors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Multiplatform software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Accessibility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dirty="0" smtClean="0"/>
              <a:t>Multimedia interfaces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HTML Script </a:t>
            </a:r>
            <a:r>
              <a:rPr lang="en-US" altLang="en-US" sz="4000" b="1" dirty="0"/>
              <a:t>S</a:t>
            </a:r>
            <a:r>
              <a:rPr lang="en-US" altLang="en-US" sz="4000" b="1" dirty="0" smtClean="0"/>
              <a:t>imple Example</a:t>
            </a:r>
          </a:p>
        </p:txBody>
      </p:sp>
      <p:pic>
        <p:nvPicPr>
          <p:cNvPr id="25602" name="Picture 2" descr="\\10.1.1.17\productions\ART\ART PROCESS\PPT Projects\Tsui_PPT_163567\JPEG and EPS\Chapter 7\9781284132786_CH07_FIGF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53154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Model-View-Controller (MVC) 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Software Project</a:t>
            </a: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457200" y="2590800"/>
            <a:ext cx="2133600" cy="2819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Model</a:t>
            </a:r>
          </a:p>
          <a:p>
            <a:pPr eaLnBrk="1" hangingPunct="1"/>
            <a:r>
              <a:rPr lang="en-US" altLang="en-US" sz="3200">
                <a:solidFill>
                  <a:srgbClr val="FF0000"/>
                </a:solidFill>
              </a:rPr>
              <a:t>SQL database</a:t>
            </a:r>
          </a:p>
        </p:txBody>
      </p:sp>
      <p:sp>
        <p:nvSpPr>
          <p:cNvPr id="48132" name="Rectangle 6"/>
          <p:cNvSpPr>
            <a:spLocks noChangeArrowheads="1"/>
          </p:cNvSpPr>
          <p:nvPr/>
        </p:nvSpPr>
        <p:spPr bwMode="auto">
          <a:xfrm>
            <a:off x="3352800" y="2066925"/>
            <a:ext cx="1981200" cy="1752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View </a:t>
            </a:r>
            <a:r>
              <a:rPr lang="en-US" altLang="en-US" sz="3200">
                <a:solidFill>
                  <a:srgbClr val="FF0000"/>
                </a:solidFill>
              </a:rPr>
              <a:t>HTML</a:t>
            </a:r>
          </a:p>
        </p:txBody>
      </p:sp>
      <p:sp>
        <p:nvSpPr>
          <p:cNvPr id="48133" name="Rectangle 7"/>
          <p:cNvSpPr>
            <a:spLocks noChangeArrowheads="1"/>
          </p:cNvSpPr>
          <p:nvPr/>
        </p:nvSpPr>
        <p:spPr bwMode="auto">
          <a:xfrm>
            <a:off x="5943600" y="2044700"/>
            <a:ext cx="2667000" cy="17526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Controller </a:t>
            </a:r>
            <a:r>
              <a:rPr lang="en-US" altLang="en-US" sz="3200">
                <a:solidFill>
                  <a:srgbClr val="FF0000"/>
                </a:solidFill>
              </a:rPr>
              <a:t>PHP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590800" y="2743200"/>
            <a:ext cx="762000" cy="38100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 flipV="1">
            <a:off x="5334000" y="2895600"/>
            <a:ext cx="609600" cy="2381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136" name="Rectangle 15"/>
          <p:cNvSpPr>
            <a:spLocks noChangeArrowheads="1"/>
          </p:cNvSpPr>
          <p:nvPr/>
        </p:nvSpPr>
        <p:spPr bwMode="auto">
          <a:xfrm>
            <a:off x="2895600" y="1752600"/>
            <a:ext cx="6019800" cy="2590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04800"/>
            <a:ext cx="8991600" cy="1143000"/>
          </a:xfrm>
        </p:spPr>
        <p:txBody>
          <a:bodyPr/>
          <a:lstStyle/>
          <a:p>
            <a:pPr eaLnBrk="1" hangingPunct="1"/>
            <a:r>
              <a:rPr lang="en-US" altLang="en-US" sz="3600" b="1" dirty="0" smtClean="0"/>
              <a:t>Object-Relational Impedance Mismatch</a:t>
            </a:r>
            <a:r>
              <a:rPr lang="en-US" altLang="en-US" sz="4000" b="1" dirty="0" smtClean="0"/>
              <a:t/>
            </a:r>
            <a:br>
              <a:rPr lang="en-US" altLang="en-US" sz="4000" b="1" dirty="0" smtClean="0"/>
            </a:br>
            <a:r>
              <a:rPr lang="en-US" altLang="en-US" sz="2800" b="1" dirty="0" smtClean="0"/>
              <a:t>(</a:t>
            </a:r>
            <a:r>
              <a:rPr lang="en-US" altLang="en-US" sz="2800" b="1" u="sng" dirty="0" smtClean="0">
                <a:solidFill>
                  <a:srgbClr val="006666"/>
                </a:solidFill>
              </a:rPr>
              <a:t>an “advanced” topic</a:t>
            </a:r>
            <a:r>
              <a:rPr lang="en-US" altLang="en-US" sz="2800" b="1" dirty="0" smtClean="0"/>
              <a:t>)</a:t>
            </a:r>
          </a:p>
        </p:txBody>
      </p:sp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860425" y="4572000"/>
            <a:ext cx="7445375" cy="175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altLang="en-US" sz="1800" b="1" dirty="0">
                <a:solidFill>
                  <a:schemeClr val="tx1"/>
                </a:solidFill>
              </a:rPr>
              <a:t>How do we handle mismatches between object-oriented concepts </a:t>
            </a:r>
            <a:r>
              <a:rPr lang="en-US" altLang="en-US" sz="1800" b="1" dirty="0" smtClean="0">
                <a:solidFill>
                  <a:schemeClr val="tx1"/>
                </a:solidFill>
              </a:rPr>
              <a:t>and relational </a:t>
            </a:r>
            <a:r>
              <a:rPr lang="en-US" altLang="en-US" sz="1800" b="1" dirty="0">
                <a:solidFill>
                  <a:schemeClr val="tx1"/>
                </a:solidFill>
              </a:rPr>
              <a:t>DB such </a:t>
            </a:r>
            <a:r>
              <a:rPr lang="en-US" altLang="en-US" sz="1800" b="1" dirty="0" smtClean="0">
                <a:solidFill>
                  <a:schemeClr val="tx1"/>
                </a:solidFill>
              </a:rPr>
              <a:t>as:</a:t>
            </a:r>
            <a:endParaRPr lang="en-US" altLang="en-US" sz="1800" b="1" dirty="0">
              <a:solidFill>
                <a:schemeClr val="tx1"/>
              </a:solidFill>
            </a:endParaRPr>
          </a:p>
          <a:p>
            <a:pPr marL="908050" indent="-290513" algn="l" eaLnBrk="1" hangingPunct="1">
              <a:buFont typeface="Arial"/>
              <a:buChar char="•"/>
            </a:pPr>
            <a:r>
              <a:rPr lang="en-US" altLang="en-US" sz="1800" b="1" dirty="0" smtClean="0">
                <a:solidFill>
                  <a:srgbClr val="0000CC"/>
                </a:solidFill>
              </a:rPr>
              <a:t>Typing</a:t>
            </a:r>
          </a:p>
          <a:p>
            <a:pPr marL="908050" indent="-290513" algn="l" eaLnBrk="1" hangingPunct="1">
              <a:buFont typeface="Arial"/>
              <a:buChar char="•"/>
            </a:pPr>
            <a:r>
              <a:rPr lang="en-US" altLang="en-US" sz="1800" b="1" dirty="0" smtClean="0">
                <a:solidFill>
                  <a:srgbClr val="0000CC"/>
                </a:solidFill>
              </a:rPr>
              <a:t>Private </a:t>
            </a:r>
            <a:r>
              <a:rPr lang="en-US" altLang="en-US" sz="1800" b="1" dirty="0">
                <a:solidFill>
                  <a:srgbClr val="0000CC"/>
                </a:solidFill>
              </a:rPr>
              <a:t>and public</a:t>
            </a:r>
          </a:p>
          <a:p>
            <a:pPr marL="908050" indent="-290513" algn="l" eaLnBrk="1" hangingPunct="1">
              <a:buFont typeface="Arial"/>
              <a:buChar char="•"/>
            </a:pPr>
            <a:r>
              <a:rPr lang="en-US" altLang="en-US" sz="1800" b="1" dirty="0">
                <a:solidFill>
                  <a:srgbClr val="0000CC"/>
                </a:solidFill>
              </a:rPr>
              <a:t>I</a:t>
            </a:r>
            <a:r>
              <a:rPr lang="en-US" altLang="en-US" sz="1800" b="1" dirty="0" smtClean="0">
                <a:solidFill>
                  <a:srgbClr val="0000CC"/>
                </a:solidFill>
              </a:rPr>
              <a:t>nheritance </a:t>
            </a:r>
            <a:r>
              <a:rPr lang="en-US" altLang="en-US" sz="1800" b="1" dirty="0">
                <a:solidFill>
                  <a:srgbClr val="0000CC"/>
                </a:solidFill>
              </a:rPr>
              <a:t>and polymorphism</a:t>
            </a:r>
          </a:p>
          <a:p>
            <a:pPr marL="908050" indent="-290513" algn="l" eaLnBrk="1" hangingPunct="1">
              <a:buFont typeface="Arial"/>
              <a:buChar char="•"/>
            </a:pPr>
            <a:r>
              <a:rPr lang="en-US" altLang="en-US" sz="1800" b="1" dirty="0">
                <a:solidFill>
                  <a:srgbClr val="0000CC"/>
                </a:solidFill>
              </a:rPr>
              <a:t>N</a:t>
            </a:r>
            <a:r>
              <a:rPr lang="en-US" altLang="en-US" sz="1800" b="1" dirty="0" smtClean="0">
                <a:solidFill>
                  <a:srgbClr val="0000CC"/>
                </a:solidFill>
              </a:rPr>
              <a:t>ested </a:t>
            </a:r>
            <a:r>
              <a:rPr lang="en-US" altLang="en-US" sz="1800" b="1" dirty="0">
                <a:solidFill>
                  <a:srgbClr val="0000CC"/>
                </a:solidFill>
              </a:rPr>
              <a:t>structure versus table structure</a:t>
            </a:r>
          </a:p>
        </p:txBody>
      </p:sp>
      <p:pic>
        <p:nvPicPr>
          <p:cNvPr id="2050" name="Picture 2" descr="\\10.1.1.17\productions\ART\ART PROCESS\PPT Projects\Tsui_PPT_163567\JPEG and EPS\9781284106008_PPTx_CH07_FIG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9" y="1600200"/>
            <a:ext cx="8623277" cy="286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sz="4000" b="1" dirty="0" smtClean="0">
                <a:solidFill>
                  <a:srgbClr val="0000CC"/>
                </a:solidFill>
              </a:rPr>
              <a:t>Software Architecture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marL="338138" indent="-338138" eaLnBrk="1" hangingPunct="1">
              <a:lnSpc>
                <a:spcPct val="90000"/>
              </a:lnSpc>
            </a:pPr>
            <a:r>
              <a:rPr lang="en-US" altLang="en-US" sz="2400" b="1" u="sng" dirty="0" smtClean="0">
                <a:solidFill>
                  <a:srgbClr val="0000CC"/>
                </a:solidFill>
              </a:rPr>
              <a:t>Structure</a:t>
            </a:r>
            <a:r>
              <a:rPr lang="en-US" altLang="en-US" sz="2400" u="sng" dirty="0" smtClean="0"/>
              <a:t>(s) </a:t>
            </a:r>
            <a:r>
              <a:rPr lang="en-US" altLang="en-US" sz="2400" b="1" u="sng" dirty="0" smtClean="0">
                <a:solidFill>
                  <a:srgbClr val="0000CC"/>
                </a:solidFill>
              </a:rPr>
              <a:t>of the solution</a:t>
            </a:r>
            <a:r>
              <a:rPr lang="en-US" altLang="en-US" sz="2400" dirty="0" smtClean="0"/>
              <a:t>, comprising:</a:t>
            </a:r>
          </a:p>
          <a:p>
            <a:pPr marL="687388" lvl="1" indent="-34925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 dirty="0" smtClean="0"/>
              <a:t> Major software </a:t>
            </a:r>
            <a:r>
              <a:rPr lang="en-US" altLang="en-US" sz="2000" b="1" u="sng" dirty="0" smtClean="0"/>
              <a:t>elements </a:t>
            </a:r>
          </a:p>
          <a:p>
            <a:pPr marL="687388" lvl="1" indent="-34925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 dirty="0" smtClean="0"/>
              <a:t> Their externally visible </a:t>
            </a:r>
            <a:r>
              <a:rPr lang="en-US" altLang="en-US" sz="2000" b="1" u="sng" dirty="0" smtClean="0"/>
              <a:t>properties</a:t>
            </a:r>
          </a:p>
          <a:p>
            <a:pPr marL="687388" lvl="1" indent="-34925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 dirty="0" smtClean="0"/>
              <a:t> </a:t>
            </a:r>
            <a:r>
              <a:rPr lang="en-US" altLang="en-US" sz="2000" b="1" u="sng" dirty="0" smtClean="0"/>
              <a:t>Relationships</a:t>
            </a:r>
            <a:r>
              <a:rPr lang="en-US" altLang="en-US" sz="2000" dirty="0" smtClean="0"/>
              <a:t> among elements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endParaRPr lang="en-US" altLang="en-US" sz="2000" dirty="0" smtClean="0"/>
          </a:p>
          <a:p>
            <a:pPr marL="338138" indent="-338138" eaLnBrk="1" hangingPunct="1">
              <a:lnSpc>
                <a:spcPct val="90000"/>
              </a:lnSpc>
            </a:pPr>
            <a:r>
              <a:rPr lang="en-US" altLang="en-US" sz="2400" b="1" dirty="0" smtClean="0"/>
              <a:t>Every software system has an architecture.</a:t>
            </a:r>
          </a:p>
          <a:p>
            <a:pPr marL="338138" indent="-338138" eaLnBrk="1" hangingPunct="1">
              <a:lnSpc>
                <a:spcPct val="90000"/>
              </a:lnSpc>
            </a:pPr>
            <a:endParaRPr lang="en-US" altLang="en-US" sz="1000" b="1" dirty="0" smtClean="0"/>
          </a:p>
          <a:p>
            <a:pPr marL="338138" indent="-338138" eaLnBrk="1" hangingPunct="1">
              <a:lnSpc>
                <a:spcPct val="90000"/>
              </a:lnSpc>
            </a:pPr>
            <a:r>
              <a:rPr lang="en-US" altLang="en-US" sz="2400" b="1" dirty="0" smtClean="0">
                <a:solidFill>
                  <a:srgbClr val="660033"/>
                </a:solidFill>
              </a:rPr>
              <a:t>May have multiple structures</a:t>
            </a:r>
            <a:r>
              <a:rPr lang="en-US" altLang="en-US" sz="2400" b="1" dirty="0" smtClean="0"/>
              <a:t>!</a:t>
            </a:r>
          </a:p>
          <a:p>
            <a:pPr marL="746125" lvl="1" indent="-288925" eaLnBrk="1" hangingPunct="1">
              <a:lnSpc>
                <a:spcPct val="90000"/>
              </a:lnSpc>
            </a:pPr>
            <a:r>
              <a:rPr lang="en-US" altLang="en-US" sz="2000" dirty="0"/>
              <a:t>M</a:t>
            </a:r>
            <a:r>
              <a:rPr lang="en-US" altLang="en-US" sz="2000" dirty="0" smtClean="0"/>
              <a:t>ultiple ways of organizing elements, </a:t>
            </a:r>
            <a:r>
              <a:rPr lang="en-US" altLang="en-US" sz="2000" i="1" u="sng" dirty="0" smtClean="0"/>
              <a:t>depending on the perspective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None/>
            </a:pPr>
            <a:endParaRPr lang="en-US" altLang="en-US" sz="1000" i="1" u="sng" dirty="0" smtClean="0"/>
          </a:p>
          <a:p>
            <a:pPr marL="338138" indent="-338138" eaLnBrk="1" hangingPunct="1">
              <a:lnSpc>
                <a:spcPct val="90000"/>
              </a:lnSpc>
            </a:pPr>
            <a:r>
              <a:rPr lang="en-US" altLang="en-US" sz="2400" b="1" u="sng" dirty="0" smtClean="0">
                <a:solidFill>
                  <a:srgbClr val="0000CC"/>
                </a:solidFill>
              </a:rPr>
              <a:t>External</a:t>
            </a:r>
            <a:r>
              <a:rPr lang="en-US" altLang="en-US" sz="2400" b="1" dirty="0" smtClean="0">
                <a:solidFill>
                  <a:srgbClr val="0000CC"/>
                </a:solidFill>
              </a:rPr>
              <a:t> properties of components (and modules)</a:t>
            </a:r>
          </a:p>
          <a:p>
            <a:pPr marL="746125" lvl="1" indent="-288925" eaLnBrk="1" hangingPunct="1">
              <a:lnSpc>
                <a:spcPct val="90000"/>
              </a:lnSpc>
            </a:pPr>
            <a:r>
              <a:rPr lang="en-US" altLang="en-US" sz="2000" b="1" i="1" dirty="0" smtClean="0"/>
              <a:t>Component (module) interfaces</a:t>
            </a:r>
          </a:p>
          <a:p>
            <a:pPr marL="746125" lvl="1" indent="-288925" eaLnBrk="1" hangingPunct="1">
              <a:lnSpc>
                <a:spcPct val="90000"/>
              </a:lnSpc>
            </a:pPr>
            <a:r>
              <a:rPr lang="en-US" altLang="en-US" sz="2000" b="1" i="1" dirty="0" smtClean="0"/>
              <a:t>Component (module) interactions</a:t>
            </a:r>
            <a:r>
              <a:rPr lang="en-US" altLang="en-US" sz="2000" dirty="0" smtClean="0"/>
              <a:t>, rather than internals of components and modules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sp>
        <p:nvSpPr>
          <p:cNvPr id="6148" name="Freeform 3"/>
          <p:cNvSpPr>
            <a:spLocks noChangeArrowheads="1"/>
          </p:cNvSpPr>
          <p:nvPr/>
        </p:nvSpPr>
        <p:spPr bwMode="auto">
          <a:xfrm>
            <a:off x="244475" y="2357438"/>
            <a:ext cx="592138" cy="3141662"/>
          </a:xfrm>
          <a:custGeom>
            <a:avLst/>
            <a:gdLst>
              <a:gd name="T0" fmla="*/ 589823 w 592428"/>
              <a:gd name="T1" fmla="*/ 0 h 3142445"/>
              <a:gd name="T2" fmla="*/ 423133 w 592428"/>
              <a:gd name="T3" fmla="*/ 12852 h 3142445"/>
              <a:gd name="T4" fmla="*/ 346199 w 592428"/>
              <a:gd name="T5" fmla="*/ 38546 h 3142445"/>
              <a:gd name="T6" fmla="*/ 269268 w 592428"/>
              <a:gd name="T7" fmla="*/ 89954 h 3142445"/>
              <a:gd name="T8" fmla="*/ 230801 w 592428"/>
              <a:gd name="T9" fmla="*/ 115649 h 3142445"/>
              <a:gd name="T10" fmla="*/ 153866 w 592428"/>
              <a:gd name="T11" fmla="*/ 179899 h 3142445"/>
              <a:gd name="T12" fmla="*/ 141046 w 592428"/>
              <a:gd name="T13" fmla="*/ 218455 h 3142445"/>
              <a:gd name="T14" fmla="*/ 89756 w 592428"/>
              <a:gd name="T15" fmla="*/ 295548 h 3142445"/>
              <a:gd name="T16" fmla="*/ 51290 w 592428"/>
              <a:gd name="T17" fmla="*/ 424049 h 3142445"/>
              <a:gd name="T18" fmla="*/ 38465 w 592428"/>
              <a:gd name="T19" fmla="*/ 1195054 h 3142445"/>
              <a:gd name="T20" fmla="*/ 25640 w 592428"/>
              <a:gd name="T21" fmla="*/ 1246453 h 3142445"/>
              <a:gd name="T22" fmla="*/ 12824 w 592428"/>
              <a:gd name="T23" fmla="*/ 1323555 h 3142445"/>
              <a:gd name="T24" fmla="*/ 0 w 592428"/>
              <a:gd name="T25" fmla="*/ 1619103 h 3142445"/>
              <a:gd name="T26" fmla="*/ 12824 w 592428"/>
              <a:gd name="T27" fmla="*/ 2916956 h 3142445"/>
              <a:gd name="T28" fmla="*/ 64112 w 592428"/>
              <a:gd name="T29" fmla="*/ 2981206 h 3142445"/>
              <a:gd name="T30" fmla="*/ 102581 w 592428"/>
              <a:gd name="T31" fmla="*/ 3096859 h 3142445"/>
              <a:gd name="T32" fmla="*/ 128221 w 592428"/>
              <a:gd name="T33" fmla="*/ 3135408 h 314244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592428"/>
              <a:gd name="T52" fmla="*/ 0 h 3142445"/>
              <a:gd name="T53" fmla="*/ 592428 w 592428"/>
              <a:gd name="T54" fmla="*/ 3142445 h 314244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592428" h="3142445">
                <a:moveTo>
                  <a:pt x="592428" y="0"/>
                </a:moveTo>
                <a:cubicBezTo>
                  <a:pt x="536619" y="4293"/>
                  <a:pt x="480291" y="4149"/>
                  <a:pt x="425002" y="12879"/>
                </a:cubicBezTo>
                <a:cubicBezTo>
                  <a:pt x="398183" y="17113"/>
                  <a:pt x="347729" y="38636"/>
                  <a:pt x="347729" y="38636"/>
                </a:cubicBezTo>
                <a:lnTo>
                  <a:pt x="270456" y="90152"/>
                </a:lnTo>
                <a:cubicBezTo>
                  <a:pt x="257577" y="98738"/>
                  <a:pt x="242764" y="104965"/>
                  <a:pt x="231819" y="115910"/>
                </a:cubicBezTo>
                <a:cubicBezTo>
                  <a:pt x="182238" y="165491"/>
                  <a:pt x="208337" y="144443"/>
                  <a:pt x="154546" y="180304"/>
                </a:cubicBezTo>
                <a:cubicBezTo>
                  <a:pt x="150253" y="193183"/>
                  <a:pt x="148260" y="207074"/>
                  <a:pt x="141667" y="218941"/>
                </a:cubicBezTo>
                <a:cubicBezTo>
                  <a:pt x="126633" y="246002"/>
                  <a:pt x="99942" y="266846"/>
                  <a:pt x="90152" y="296214"/>
                </a:cubicBezTo>
                <a:cubicBezTo>
                  <a:pt x="58797" y="390279"/>
                  <a:pt x="70979" y="347147"/>
                  <a:pt x="51515" y="425003"/>
                </a:cubicBezTo>
                <a:cubicBezTo>
                  <a:pt x="47222" y="682580"/>
                  <a:pt x="46683" y="940248"/>
                  <a:pt x="38636" y="1197735"/>
                </a:cubicBezTo>
                <a:cubicBezTo>
                  <a:pt x="38083" y="1215427"/>
                  <a:pt x="29228" y="1231894"/>
                  <a:pt x="25757" y="1249251"/>
                </a:cubicBezTo>
                <a:cubicBezTo>
                  <a:pt x="20636" y="1274857"/>
                  <a:pt x="17171" y="1300766"/>
                  <a:pt x="12878" y="1326524"/>
                </a:cubicBezTo>
                <a:cubicBezTo>
                  <a:pt x="8585" y="1425262"/>
                  <a:pt x="0" y="1523907"/>
                  <a:pt x="0" y="1622738"/>
                </a:cubicBezTo>
                <a:cubicBezTo>
                  <a:pt x="0" y="2056348"/>
                  <a:pt x="4541" y="2489974"/>
                  <a:pt x="12878" y="2923504"/>
                </a:cubicBezTo>
                <a:cubicBezTo>
                  <a:pt x="13686" y="2965515"/>
                  <a:pt x="33805" y="2967506"/>
                  <a:pt x="64394" y="2987898"/>
                </a:cubicBezTo>
                <a:cubicBezTo>
                  <a:pt x="122920" y="3075688"/>
                  <a:pt x="56762" y="2964999"/>
                  <a:pt x="103031" y="3103808"/>
                </a:cubicBezTo>
                <a:cubicBezTo>
                  <a:pt x="107926" y="3118492"/>
                  <a:pt x="128788" y="3142445"/>
                  <a:pt x="128788" y="3142445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149" name="Freeform 4"/>
          <p:cNvSpPr>
            <a:spLocks noChangeArrowheads="1"/>
          </p:cNvSpPr>
          <p:nvPr/>
        </p:nvSpPr>
        <p:spPr bwMode="auto">
          <a:xfrm>
            <a:off x="61913" y="2317750"/>
            <a:ext cx="827087" cy="3168650"/>
          </a:xfrm>
          <a:custGeom>
            <a:avLst/>
            <a:gdLst>
              <a:gd name="T0" fmla="*/ 834539 w 826160"/>
              <a:gd name="T1" fmla="*/ 0 h 3168203"/>
              <a:gd name="T2" fmla="*/ 730464 w 826160"/>
              <a:gd name="T3" fmla="*/ 12897 h 3168203"/>
              <a:gd name="T4" fmla="*/ 613378 w 826160"/>
              <a:gd name="T5" fmla="*/ 38682 h 3168203"/>
              <a:gd name="T6" fmla="*/ 548333 w 826160"/>
              <a:gd name="T7" fmla="*/ 103166 h 3168203"/>
              <a:gd name="T8" fmla="*/ 509303 w 826160"/>
              <a:gd name="T9" fmla="*/ 128951 h 3168203"/>
              <a:gd name="T10" fmla="*/ 470274 w 826160"/>
              <a:gd name="T11" fmla="*/ 167642 h 3168203"/>
              <a:gd name="T12" fmla="*/ 405227 w 826160"/>
              <a:gd name="T13" fmla="*/ 283695 h 3168203"/>
              <a:gd name="T14" fmla="*/ 353189 w 826160"/>
              <a:gd name="T15" fmla="*/ 335274 h 3168203"/>
              <a:gd name="T16" fmla="*/ 275132 w 826160"/>
              <a:gd name="T17" fmla="*/ 464229 h 3168203"/>
              <a:gd name="T18" fmla="*/ 210083 w 826160"/>
              <a:gd name="T19" fmla="*/ 541601 h 3168203"/>
              <a:gd name="T20" fmla="*/ 119016 w 826160"/>
              <a:gd name="T21" fmla="*/ 657660 h 3168203"/>
              <a:gd name="T22" fmla="*/ 106008 w 826160"/>
              <a:gd name="T23" fmla="*/ 696341 h 3168203"/>
              <a:gd name="T24" fmla="*/ 53968 w 826160"/>
              <a:gd name="T25" fmla="*/ 773714 h 3168203"/>
              <a:gd name="T26" fmla="*/ 27949 w 826160"/>
              <a:gd name="T27" fmla="*/ 851086 h 3168203"/>
              <a:gd name="T28" fmla="*/ 27949 w 826160"/>
              <a:gd name="T29" fmla="*/ 2630633 h 3168203"/>
              <a:gd name="T30" fmla="*/ 66980 w 826160"/>
              <a:gd name="T31" fmla="*/ 2643527 h 3168203"/>
              <a:gd name="T32" fmla="*/ 106008 w 826160"/>
              <a:gd name="T33" fmla="*/ 2720899 h 3168203"/>
              <a:gd name="T34" fmla="*/ 145036 w 826160"/>
              <a:gd name="T35" fmla="*/ 2746687 h 3168203"/>
              <a:gd name="T36" fmla="*/ 158047 w 826160"/>
              <a:gd name="T37" fmla="*/ 2978801 h 3168203"/>
              <a:gd name="T38" fmla="*/ 184065 w 826160"/>
              <a:gd name="T39" fmla="*/ 3056175 h 3168203"/>
              <a:gd name="T40" fmla="*/ 197074 w 826160"/>
              <a:gd name="T41" fmla="*/ 3094857 h 3168203"/>
              <a:gd name="T42" fmla="*/ 236103 w 826160"/>
              <a:gd name="T43" fmla="*/ 3107751 h 3168203"/>
              <a:gd name="T44" fmla="*/ 262121 w 826160"/>
              <a:gd name="T45" fmla="*/ 3146441 h 3168203"/>
              <a:gd name="T46" fmla="*/ 301151 w 826160"/>
              <a:gd name="T47" fmla="*/ 3172230 h 316820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826160"/>
              <a:gd name="T73" fmla="*/ 0 h 3168203"/>
              <a:gd name="T74" fmla="*/ 826160 w 826160"/>
              <a:gd name="T75" fmla="*/ 3168203 h 316820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826160" h="3168203">
                <a:moveTo>
                  <a:pt x="826160" y="0"/>
                </a:moveTo>
                <a:cubicBezTo>
                  <a:pt x="791816" y="4293"/>
                  <a:pt x="757337" y="7616"/>
                  <a:pt x="723129" y="12879"/>
                </a:cubicBezTo>
                <a:cubicBezTo>
                  <a:pt x="680620" y="19419"/>
                  <a:pt x="648239" y="28382"/>
                  <a:pt x="607219" y="38637"/>
                </a:cubicBezTo>
                <a:cubicBezTo>
                  <a:pt x="504186" y="107328"/>
                  <a:pt x="628688" y="17170"/>
                  <a:pt x="542825" y="103031"/>
                </a:cubicBezTo>
                <a:cubicBezTo>
                  <a:pt x="531880" y="113976"/>
                  <a:pt x="516079" y="118880"/>
                  <a:pt x="504188" y="128789"/>
                </a:cubicBezTo>
                <a:cubicBezTo>
                  <a:pt x="490196" y="140449"/>
                  <a:pt x="478431" y="154547"/>
                  <a:pt x="465552" y="167426"/>
                </a:cubicBezTo>
                <a:cubicBezTo>
                  <a:pt x="449356" y="216012"/>
                  <a:pt x="445442" y="239049"/>
                  <a:pt x="401157" y="283335"/>
                </a:cubicBezTo>
                <a:cubicBezTo>
                  <a:pt x="383985" y="300507"/>
                  <a:pt x="364812" y="315888"/>
                  <a:pt x="349642" y="334851"/>
                </a:cubicBezTo>
                <a:cubicBezTo>
                  <a:pt x="286621" y="413627"/>
                  <a:pt x="312500" y="393410"/>
                  <a:pt x="272369" y="463640"/>
                </a:cubicBezTo>
                <a:cubicBezTo>
                  <a:pt x="229892" y="537975"/>
                  <a:pt x="265341" y="467156"/>
                  <a:pt x="207974" y="540913"/>
                </a:cubicBezTo>
                <a:cubicBezTo>
                  <a:pt x="100141" y="679555"/>
                  <a:pt x="205539" y="569106"/>
                  <a:pt x="117822" y="656823"/>
                </a:cubicBezTo>
                <a:cubicBezTo>
                  <a:pt x="113529" y="669702"/>
                  <a:pt x="111536" y="683592"/>
                  <a:pt x="104943" y="695459"/>
                </a:cubicBezTo>
                <a:cubicBezTo>
                  <a:pt x="89909" y="722520"/>
                  <a:pt x="63218" y="743365"/>
                  <a:pt x="53428" y="772733"/>
                </a:cubicBezTo>
                <a:lnTo>
                  <a:pt x="27670" y="850006"/>
                </a:lnTo>
                <a:cubicBezTo>
                  <a:pt x="19409" y="1378726"/>
                  <a:pt x="0" y="2108483"/>
                  <a:pt x="27670" y="2627290"/>
                </a:cubicBezTo>
                <a:cubicBezTo>
                  <a:pt x="28393" y="2640846"/>
                  <a:pt x="53428" y="2635876"/>
                  <a:pt x="66307" y="2640169"/>
                </a:cubicBezTo>
                <a:cubicBezTo>
                  <a:pt x="76781" y="2671592"/>
                  <a:pt x="79978" y="2692477"/>
                  <a:pt x="104943" y="2717442"/>
                </a:cubicBezTo>
                <a:cubicBezTo>
                  <a:pt x="115888" y="2728387"/>
                  <a:pt x="130701" y="2734614"/>
                  <a:pt x="143580" y="2743200"/>
                </a:cubicBezTo>
                <a:cubicBezTo>
                  <a:pt x="147873" y="2820473"/>
                  <a:pt x="146860" y="2898225"/>
                  <a:pt x="156459" y="2975020"/>
                </a:cubicBezTo>
                <a:cubicBezTo>
                  <a:pt x="159827" y="3001961"/>
                  <a:pt x="173631" y="3026535"/>
                  <a:pt x="182217" y="3052293"/>
                </a:cubicBezTo>
                <a:cubicBezTo>
                  <a:pt x="186510" y="3065172"/>
                  <a:pt x="182216" y="3086637"/>
                  <a:pt x="195095" y="3090930"/>
                </a:cubicBezTo>
                <a:lnTo>
                  <a:pt x="233732" y="3103809"/>
                </a:lnTo>
                <a:cubicBezTo>
                  <a:pt x="242318" y="3116688"/>
                  <a:pt x="248545" y="3131500"/>
                  <a:pt x="259490" y="3142445"/>
                </a:cubicBezTo>
                <a:cubicBezTo>
                  <a:pt x="270435" y="3153390"/>
                  <a:pt x="298126" y="3168203"/>
                  <a:pt x="298126" y="3168203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150" name="Freeform 5"/>
          <p:cNvSpPr>
            <a:spLocks noChangeArrowheads="1"/>
          </p:cNvSpPr>
          <p:nvPr/>
        </p:nvSpPr>
        <p:spPr bwMode="auto">
          <a:xfrm>
            <a:off x="5332413" y="2370138"/>
            <a:ext cx="3124200" cy="3348037"/>
          </a:xfrm>
          <a:custGeom>
            <a:avLst/>
            <a:gdLst>
              <a:gd name="T0" fmla="*/ 0 w 3124677"/>
              <a:gd name="T1" fmla="*/ 0 h 3348507"/>
              <a:gd name="T2" fmla="*/ 733087 w 3124677"/>
              <a:gd name="T3" fmla="*/ 25721 h 3348507"/>
              <a:gd name="T4" fmla="*/ 951731 w 3124677"/>
              <a:gd name="T5" fmla="*/ 38591 h 3348507"/>
              <a:gd name="T6" fmla="*/ 1298985 w 3124677"/>
              <a:gd name="T7" fmla="*/ 77174 h 3348507"/>
              <a:gd name="T8" fmla="*/ 1337567 w 3124677"/>
              <a:gd name="T9" fmla="*/ 90035 h 3348507"/>
              <a:gd name="T10" fmla="*/ 1389011 w 3124677"/>
              <a:gd name="T11" fmla="*/ 102905 h 3348507"/>
              <a:gd name="T12" fmla="*/ 1427593 w 3124677"/>
              <a:gd name="T13" fmla="*/ 128626 h 3348507"/>
              <a:gd name="T14" fmla="*/ 1556206 w 3124677"/>
              <a:gd name="T15" fmla="*/ 154348 h 3348507"/>
              <a:gd name="T16" fmla="*/ 1671959 w 3124677"/>
              <a:gd name="T17" fmla="*/ 192940 h 3348507"/>
              <a:gd name="T18" fmla="*/ 1710542 w 3124677"/>
              <a:gd name="T19" fmla="*/ 231526 h 3348507"/>
              <a:gd name="T20" fmla="*/ 1826290 w 3124677"/>
              <a:gd name="T21" fmla="*/ 308706 h 3348507"/>
              <a:gd name="T22" fmla="*/ 1864874 w 3124677"/>
              <a:gd name="T23" fmla="*/ 321567 h 3348507"/>
              <a:gd name="T24" fmla="*/ 1954903 w 3124677"/>
              <a:gd name="T25" fmla="*/ 385880 h 3348507"/>
              <a:gd name="T26" fmla="*/ 2019212 w 3124677"/>
              <a:gd name="T27" fmla="*/ 411602 h 3348507"/>
              <a:gd name="T28" fmla="*/ 2096377 w 3124677"/>
              <a:gd name="T29" fmla="*/ 463054 h 3348507"/>
              <a:gd name="T30" fmla="*/ 2160681 w 3124677"/>
              <a:gd name="T31" fmla="*/ 540228 h 3348507"/>
              <a:gd name="T32" fmla="*/ 2250707 w 3124677"/>
              <a:gd name="T33" fmla="*/ 604542 h 3348507"/>
              <a:gd name="T34" fmla="*/ 2315012 w 3124677"/>
              <a:gd name="T35" fmla="*/ 655994 h 3348507"/>
              <a:gd name="T36" fmla="*/ 2405043 w 3124677"/>
              <a:gd name="T37" fmla="*/ 758894 h 3348507"/>
              <a:gd name="T38" fmla="*/ 2443629 w 3124677"/>
              <a:gd name="T39" fmla="*/ 771760 h 3348507"/>
              <a:gd name="T40" fmla="*/ 2482215 w 3124677"/>
              <a:gd name="T41" fmla="*/ 810343 h 3348507"/>
              <a:gd name="T42" fmla="*/ 2559379 w 3124677"/>
              <a:gd name="T43" fmla="*/ 861795 h 3348507"/>
              <a:gd name="T44" fmla="*/ 2585101 w 3124677"/>
              <a:gd name="T45" fmla="*/ 900387 h 3348507"/>
              <a:gd name="T46" fmla="*/ 2662268 w 3124677"/>
              <a:gd name="T47" fmla="*/ 964699 h 3348507"/>
              <a:gd name="T48" fmla="*/ 2675129 w 3124677"/>
              <a:gd name="T49" fmla="*/ 1003283 h 3348507"/>
              <a:gd name="T50" fmla="*/ 2778021 w 3124677"/>
              <a:gd name="T51" fmla="*/ 1183363 h 3348507"/>
              <a:gd name="T52" fmla="*/ 2803743 w 3124677"/>
              <a:gd name="T53" fmla="*/ 1221950 h 3348507"/>
              <a:gd name="T54" fmla="*/ 2842325 w 3124677"/>
              <a:gd name="T55" fmla="*/ 1247676 h 3348507"/>
              <a:gd name="T56" fmla="*/ 2868047 w 3124677"/>
              <a:gd name="T57" fmla="*/ 1286263 h 3348507"/>
              <a:gd name="T58" fmla="*/ 2945211 w 3124677"/>
              <a:gd name="T59" fmla="*/ 1389164 h 3348507"/>
              <a:gd name="T60" fmla="*/ 2970933 w 3124677"/>
              <a:gd name="T61" fmla="*/ 1440616 h 3348507"/>
              <a:gd name="T62" fmla="*/ 2983795 w 3124677"/>
              <a:gd name="T63" fmla="*/ 1479203 h 3348507"/>
              <a:gd name="T64" fmla="*/ 3022378 w 3124677"/>
              <a:gd name="T65" fmla="*/ 1504930 h 3348507"/>
              <a:gd name="T66" fmla="*/ 3060962 w 3124677"/>
              <a:gd name="T67" fmla="*/ 1633557 h 3348507"/>
              <a:gd name="T68" fmla="*/ 3099547 w 3124677"/>
              <a:gd name="T69" fmla="*/ 1826495 h 3348507"/>
              <a:gd name="T70" fmla="*/ 3086685 w 3124677"/>
              <a:gd name="T71" fmla="*/ 2443903 h 3348507"/>
              <a:gd name="T72" fmla="*/ 3048101 w 3124677"/>
              <a:gd name="T73" fmla="*/ 2739739 h 3348507"/>
              <a:gd name="T74" fmla="*/ 3022378 w 3124677"/>
              <a:gd name="T75" fmla="*/ 2816911 h 3348507"/>
              <a:gd name="T76" fmla="*/ 2970933 w 3124677"/>
              <a:gd name="T77" fmla="*/ 2906953 h 3348507"/>
              <a:gd name="T78" fmla="*/ 2958073 w 3124677"/>
              <a:gd name="T79" fmla="*/ 2945538 h 3348507"/>
              <a:gd name="T80" fmla="*/ 2919491 w 3124677"/>
              <a:gd name="T81" fmla="*/ 3048441 h 3348507"/>
              <a:gd name="T82" fmla="*/ 2880907 w 3124677"/>
              <a:gd name="T83" fmla="*/ 3074163 h 3348507"/>
              <a:gd name="T84" fmla="*/ 2842325 w 3124677"/>
              <a:gd name="T85" fmla="*/ 3164206 h 3348507"/>
              <a:gd name="T86" fmla="*/ 2803743 w 3124677"/>
              <a:gd name="T87" fmla="*/ 3189929 h 3348507"/>
              <a:gd name="T88" fmla="*/ 2778021 w 3124677"/>
              <a:gd name="T89" fmla="*/ 3254245 h 3348507"/>
              <a:gd name="T90" fmla="*/ 2752298 w 3124677"/>
              <a:gd name="T91" fmla="*/ 3292831 h 3348507"/>
              <a:gd name="T92" fmla="*/ 2700852 w 3124677"/>
              <a:gd name="T93" fmla="*/ 3344278 h 334850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3124677"/>
              <a:gd name="T142" fmla="*/ 0 h 3348507"/>
              <a:gd name="T143" fmla="*/ 3124677 w 3124677"/>
              <a:gd name="T144" fmla="*/ 3348507 h 3348507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3124677" h="3348507">
                <a:moveTo>
                  <a:pt x="0" y="0"/>
                </a:moveTo>
                <a:cubicBezTo>
                  <a:pt x="259909" y="86639"/>
                  <a:pt x="2640" y="5153"/>
                  <a:pt x="734095" y="25757"/>
                </a:cubicBezTo>
                <a:cubicBezTo>
                  <a:pt x="807173" y="27815"/>
                  <a:pt x="880230" y="32017"/>
                  <a:pt x="953036" y="38636"/>
                </a:cubicBezTo>
                <a:cubicBezTo>
                  <a:pt x="1069180" y="49195"/>
                  <a:pt x="1300766" y="77273"/>
                  <a:pt x="1300766" y="77273"/>
                </a:cubicBezTo>
                <a:cubicBezTo>
                  <a:pt x="1313645" y="81566"/>
                  <a:pt x="1326349" y="86423"/>
                  <a:pt x="1339402" y="90152"/>
                </a:cubicBezTo>
                <a:cubicBezTo>
                  <a:pt x="1356421" y="95015"/>
                  <a:pt x="1374649" y="96059"/>
                  <a:pt x="1390918" y="103031"/>
                </a:cubicBezTo>
                <a:cubicBezTo>
                  <a:pt x="1405145" y="109128"/>
                  <a:pt x="1414760" y="124236"/>
                  <a:pt x="1429554" y="128788"/>
                </a:cubicBezTo>
                <a:cubicBezTo>
                  <a:pt x="1471398" y="141663"/>
                  <a:pt x="1517694" y="138287"/>
                  <a:pt x="1558343" y="154546"/>
                </a:cubicBezTo>
                <a:cubicBezTo>
                  <a:pt x="1639172" y="186878"/>
                  <a:pt x="1600310" y="174697"/>
                  <a:pt x="1674253" y="193183"/>
                </a:cubicBezTo>
                <a:cubicBezTo>
                  <a:pt x="1687132" y="206062"/>
                  <a:pt x="1699061" y="219966"/>
                  <a:pt x="1712890" y="231819"/>
                </a:cubicBezTo>
                <a:cubicBezTo>
                  <a:pt x="1743092" y="257706"/>
                  <a:pt x="1794209" y="291797"/>
                  <a:pt x="1828800" y="309093"/>
                </a:cubicBezTo>
                <a:cubicBezTo>
                  <a:pt x="1840942" y="315164"/>
                  <a:pt x="1855294" y="315901"/>
                  <a:pt x="1867436" y="321972"/>
                </a:cubicBezTo>
                <a:cubicBezTo>
                  <a:pt x="1915742" y="346125"/>
                  <a:pt x="1905049" y="357177"/>
                  <a:pt x="1957588" y="386366"/>
                </a:cubicBezTo>
                <a:cubicBezTo>
                  <a:pt x="1977797" y="397593"/>
                  <a:pt x="2001687" y="401054"/>
                  <a:pt x="2021983" y="412124"/>
                </a:cubicBezTo>
                <a:cubicBezTo>
                  <a:pt x="2049160" y="426948"/>
                  <a:pt x="2099256" y="463639"/>
                  <a:pt x="2099256" y="463639"/>
                </a:cubicBezTo>
                <a:cubicBezTo>
                  <a:pt x="2124583" y="501629"/>
                  <a:pt x="2126464" y="509924"/>
                  <a:pt x="2163650" y="540912"/>
                </a:cubicBezTo>
                <a:cubicBezTo>
                  <a:pt x="2207530" y="577479"/>
                  <a:pt x="2207400" y="558905"/>
                  <a:pt x="2253802" y="605307"/>
                </a:cubicBezTo>
                <a:cubicBezTo>
                  <a:pt x="2312055" y="663560"/>
                  <a:pt x="2242980" y="631750"/>
                  <a:pt x="2318197" y="656822"/>
                </a:cubicBezTo>
                <a:cubicBezTo>
                  <a:pt x="2344199" y="691492"/>
                  <a:pt x="2372433" y="734199"/>
                  <a:pt x="2408349" y="759853"/>
                </a:cubicBezTo>
                <a:cubicBezTo>
                  <a:pt x="2419396" y="767743"/>
                  <a:pt x="2434106" y="768439"/>
                  <a:pt x="2446985" y="772732"/>
                </a:cubicBezTo>
                <a:cubicBezTo>
                  <a:pt x="2459864" y="785611"/>
                  <a:pt x="2471245" y="800187"/>
                  <a:pt x="2485622" y="811369"/>
                </a:cubicBezTo>
                <a:cubicBezTo>
                  <a:pt x="2510058" y="830375"/>
                  <a:pt x="2562895" y="862884"/>
                  <a:pt x="2562895" y="862884"/>
                </a:cubicBezTo>
                <a:cubicBezTo>
                  <a:pt x="2571481" y="875763"/>
                  <a:pt x="2576762" y="891612"/>
                  <a:pt x="2588653" y="901521"/>
                </a:cubicBezTo>
                <a:cubicBezTo>
                  <a:pt x="2653334" y="955422"/>
                  <a:pt x="2630067" y="894196"/>
                  <a:pt x="2665926" y="965915"/>
                </a:cubicBezTo>
                <a:cubicBezTo>
                  <a:pt x="2671997" y="978057"/>
                  <a:pt x="2673187" y="992193"/>
                  <a:pt x="2678805" y="1004552"/>
                </a:cubicBezTo>
                <a:cubicBezTo>
                  <a:pt x="2725490" y="1107257"/>
                  <a:pt x="2724079" y="1098220"/>
                  <a:pt x="2781836" y="1184856"/>
                </a:cubicBezTo>
                <a:cubicBezTo>
                  <a:pt x="2790422" y="1197735"/>
                  <a:pt x="2794715" y="1214907"/>
                  <a:pt x="2807594" y="1223493"/>
                </a:cubicBezTo>
                <a:lnTo>
                  <a:pt x="2846231" y="1249250"/>
                </a:lnTo>
                <a:cubicBezTo>
                  <a:pt x="2854817" y="1262129"/>
                  <a:pt x="2862884" y="1275369"/>
                  <a:pt x="2871988" y="1287887"/>
                </a:cubicBezTo>
                <a:cubicBezTo>
                  <a:pt x="2897238" y="1322606"/>
                  <a:pt x="2930062" y="1352521"/>
                  <a:pt x="2949261" y="1390918"/>
                </a:cubicBezTo>
                <a:cubicBezTo>
                  <a:pt x="2957847" y="1408090"/>
                  <a:pt x="2967456" y="1424787"/>
                  <a:pt x="2975019" y="1442433"/>
                </a:cubicBezTo>
                <a:cubicBezTo>
                  <a:pt x="2980367" y="1454911"/>
                  <a:pt x="2979417" y="1470469"/>
                  <a:pt x="2987898" y="1481070"/>
                </a:cubicBezTo>
                <a:cubicBezTo>
                  <a:pt x="2997567" y="1493157"/>
                  <a:pt x="3013656" y="1498242"/>
                  <a:pt x="3026535" y="1506828"/>
                </a:cubicBezTo>
                <a:cubicBezTo>
                  <a:pt x="3040828" y="1549709"/>
                  <a:pt x="3056829" y="1591129"/>
                  <a:pt x="3065171" y="1635617"/>
                </a:cubicBezTo>
                <a:cubicBezTo>
                  <a:pt x="3101158" y="1827545"/>
                  <a:pt x="3072335" y="1734381"/>
                  <a:pt x="3103808" y="1828800"/>
                </a:cubicBezTo>
                <a:cubicBezTo>
                  <a:pt x="3099515" y="2034862"/>
                  <a:pt x="3096988" y="2240968"/>
                  <a:pt x="3090929" y="2446986"/>
                </a:cubicBezTo>
                <a:cubicBezTo>
                  <a:pt x="3083158" y="2711201"/>
                  <a:pt x="3124677" y="2634623"/>
                  <a:pt x="3052292" y="2743200"/>
                </a:cubicBezTo>
                <a:cubicBezTo>
                  <a:pt x="3043706" y="2768958"/>
                  <a:pt x="3041596" y="2797882"/>
                  <a:pt x="3026535" y="2820473"/>
                </a:cubicBezTo>
                <a:cubicBezTo>
                  <a:pt x="3000668" y="2859274"/>
                  <a:pt x="2994626" y="2864875"/>
                  <a:pt x="2975019" y="2910625"/>
                </a:cubicBezTo>
                <a:cubicBezTo>
                  <a:pt x="2969671" y="2923103"/>
                  <a:pt x="2965433" y="2936092"/>
                  <a:pt x="2962140" y="2949262"/>
                </a:cubicBezTo>
                <a:cubicBezTo>
                  <a:pt x="2949855" y="2998403"/>
                  <a:pt x="2958837" y="3016960"/>
                  <a:pt x="2923504" y="3052293"/>
                </a:cubicBezTo>
                <a:cubicBezTo>
                  <a:pt x="2912559" y="3063238"/>
                  <a:pt x="2897746" y="3069464"/>
                  <a:pt x="2884867" y="3078050"/>
                </a:cubicBezTo>
                <a:cubicBezTo>
                  <a:pt x="2875920" y="3104890"/>
                  <a:pt x="2863913" y="3146984"/>
                  <a:pt x="2846231" y="3168202"/>
                </a:cubicBezTo>
                <a:cubicBezTo>
                  <a:pt x="2836322" y="3180093"/>
                  <a:pt x="2820473" y="3185374"/>
                  <a:pt x="2807594" y="3193960"/>
                </a:cubicBezTo>
                <a:cubicBezTo>
                  <a:pt x="2799008" y="3215425"/>
                  <a:pt x="2792175" y="3237677"/>
                  <a:pt x="2781836" y="3258355"/>
                </a:cubicBezTo>
                <a:cubicBezTo>
                  <a:pt x="2774914" y="3272199"/>
                  <a:pt x="2765987" y="3285100"/>
                  <a:pt x="2756078" y="3296991"/>
                </a:cubicBezTo>
                <a:cubicBezTo>
                  <a:pt x="2756072" y="3296998"/>
                  <a:pt x="2716013" y="3337057"/>
                  <a:pt x="2704563" y="3348507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" name="Arc 6"/>
          <p:cNvSpPr/>
          <p:nvPr/>
        </p:nvSpPr>
        <p:spPr bwMode="auto">
          <a:xfrm>
            <a:off x="5257800" y="2209800"/>
            <a:ext cx="2514600" cy="3124200"/>
          </a:xfrm>
          <a:prstGeom prst="arc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cxnSp>
        <p:nvCxnSpPr>
          <p:cNvPr id="6152" name="Straight Arrow Connector 8"/>
          <p:cNvCxnSpPr>
            <a:cxnSpLocks noChangeShapeType="1"/>
          </p:cNvCxnSpPr>
          <p:nvPr/>
        </p:nvCxnSpPr>
        <p:spPr bwMode="auto">
          <a:xfrm rot="5400000">
            <a:off x="5067301" y="2324100"/>
            <a:ext cx="76200" cy="3175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153" name="Straight Arrow Connector 11"/>
          <p:cNvCxnSpPr>
            <a:cxnSpLocks noChangeShapeType="1"/>
          </p:cNvCxnSpPr>
          <p:nvPr/>
        </p:nvCxnSpPr>
        <p:spPr bwMode="auto">
          <a:xfrm flipH="1">
            <a:off x="3429000" y="2362200"/>
            <a:ext cx="1371600" cy="2209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4" name="Straight Arrow Connector 15"/>
          <p:cNvCxnSpPr>
            <a:cxnSpLocks noChangeShapeType="1"/>
          </p:cNvCxnSpPr>
          <p:nvPr/>
        </p:nvCxnSpPr>
        <p:spPr bwMode="auto">
          <a:xfrm>
            <a:off x="2590800" y="2514600"/>
            <a:ext cx="533400" cy="2057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pPr eaLnBrk="1" hangingPunct="1"/>
            <a:r>
              <a:rPr lang="en-US" altLang="en-US" sz="4000" b="1" u="sng" dirty="0" smtClean="0"/>
              <a:t>Views and Viewpoints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8392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>
                <a:solidFill>
                  <a:srgbClr val="0000CC"/>
                </a:solidFill>
              </a:rPr>
              <a:t>View</a:t>
            </a:r>
            <a:r>
              <a:rPr lang="en-US" altLang="en-US" sz="2800" dirty="0" smtClean="0">
                <a:solidFill>
                  <a:srgbClr val="0000CC"/>
                </a:solidFill>
              </a:rPr>
              <a:t> </a:t>
            </a:r>
            <a:r>
              <a:rPr lang="en-US" altLang="en-US" sz="2800" dirty="0" smtClean="0"/>
              <a:t>– </a:t>
            </a:r>
            <a:r>
              <a:rPr lang="en-US" altLang="en-US" sz="2800" dirty="0" smtClean="0">
                <a:solidFill>
                  <a:srgbClr val="0000CC"/>
                </a:solidFill>
              </a:rPr>
              <a:t>representation of a system structure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u="sng" dirty="0" smtClean="0">
                <a:solidFill>
                  <a:srgbClr val="0000CC"/>
                </a:solidFill>
              </a:rPr>
              <a:t>4+1 views</a:t>
            </a:r>
            <a:r>
              <a:rPr lang="en-US" altLang="en-US" sz="2800" dirty="0" smtClean="0"/>
              <a:t> (</a:t>
            </a:r>
            <a:r>
              <a:rPr lang="en-US" altLang="en-US" sz="2400" b="1" dirty="0" smtClean="0"/>
              <a:t>by </a:t>
            </a:r>
            <a:r>
              <a:rPr lang="en-US" altLang="en-US" sz="2400" b="1" dirty="0" err="1" smtClean="0"/>
              <a:t>Krutchen</a:t>
            </a:r>
            <a:r>
              <a:rPr lang="en-US" altLang="en-US" sz="2800" dirty="0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b="1" dirty="0" smtClean="0"/>
              <a:t>Logical</a:t>
            </a:r>
            <a:r>
              <a:rPr lang="en-US" altLang="en-US" sz="2200" dirty="0" smtClean="0"/>
              <a:t> (OO decomposition – key abstractions)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b="1" dirty="0" smtClean="0"/>
              <a:t>Process </a:t>
            </a:r>
            <a:r>
              <a:rPr lang="en-US" altLang="en-US" sz="2200" dirty="0" smtClean="0"/>
              <a:t>(run-time, concurrency/distribution of functions)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b="1" dirty="0" smtClean="0"/>
              <a:t>Subsystem</a:t>
            </a:r>
            <a:r>
              <a:rPr lang="en-US" altLang="en-US" sz="2200" dirty="0" smtClean="0"/>
              <a:t> decomposition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b="1" dirty="0" smtClean="0"/>
              <a:t>Physical</a:t>
            </a:r>
            <a:r>
              <a:rPr lang="en-US" altLang="en-US" sz="2200" dirty="0" smtClean="0"/>
              <a:t> architecture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b="1" dirty="0" smtClean="0"/>
              <a:t>+1</a:t>
            </a:r>
            <a:r>
              <a:rPr lang="en-US" altLang="en-US" sz="2200" dirty="0" smtClean="0"/>
              <a:t>: use cases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u="sng" dirty="0" smtClean="0"/>
              <a:t>Other classification</a:t>
            </a:r>
            <a:r>
              <a:rPr lang="en-US" altLang="en-US" sz="2800" dirty="0" smtClean="0"/>
              <a:t> </a:t>
            </a:r>
            <a:r>
              <a:rPr lang="en-US" altLang="en-US" sz="2400" dirty="0" smtClean="0"/>
              <a:t>(Bass, Clements, </a:t>
            </a:r>
            <a:r>
              <a:rPr lang="en-US" altLang="en-US" sz="2400" dirty="0" err="1" smtClean="0"/>
              <a:t>Kazman</a:t>
            </a:r>
            <a:r>
              <a:rPr lang="en-US" altLang="en-US" sz="2400" dirty="0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Module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Run-time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Allocation (mapping to development environment)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Different views for different people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 smtClean="0"/>
          </a:p>
          <a:p>
            <a:pPr lvl="1"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pPr eaLnBrk="1" hangingPunct="1"/>
            <a:r>
              <a:rPr lang="en-US" altLang="en-US" sz="4000" b="1" u="sng" smtClean="0">
                <a:solidFill>
                  <a:srgbClr val="0000CC"/>
                </a:solidFill>
              </a:rPr>
              <a:t>Architectural Styles/Patterns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057400"/>
            <a:ext cx="8229600" cy="4525963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en-US" sz="3000" b="1" dirty="0" smtClean="0"/>
              <a:t>Pipes and filters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sz="3000" b="1" dirty="0" smtClean="0"/>
              <a:t>Event driven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sz="3000" b="1" dirty="0" smtClean="0"/>
              <a:t>Client-server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sz="3000" b="1" dirty="0" smtClean="0"/>
              <a:t>Model-view-controller (MVC)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sz="3000" b="1" dirty="0" smtClean="0"/>
              <a:t>Layered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sz="3000" b="1" dirty="0" smtClean="0"/>
              <a:t>Database centric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en-US" sz="3000" b="1" dirty="0" smtClean="0"/>
              <a:t>Three tier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143000" y="914400"/>
            <a:ext cx="6986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990033"/>
                </a:solidFill>
              </a:rPr>
              <a:t>We discuss </a:t>
            </a:r>
            <a:r>
              <a:rPr lang="en-US" altLang="en-US" sz="2400" b="1" dirty="0" smtClean="0">
                <a:solidFill>
                  <a:srgbClr val="990033"/>
                </a:solidFill>
              </a:rPr>
              <a:t>architectural styles/patterns </a:t>
            </a:r>
            <a:r>
              <a:rPr lang="en-US" altLang="en-US" sz="2400" b="1" dirty="0">
                <a:solidFill>
                  <a:srgbClr val="990033"/>
                </a:solidFill>
              </a:rPr>
              <a:t>as </a:t>
            </a:r>
          </a:p>
          <a:p>
            <a:pPr eaLnBrk="1" hangingPunct="1"/>
            <a:r>
              <a:rPr lang="en-US" altLang="en-US" sz="2400" b="1" u="sng" dirty="0">
                <a:solidFill>
                  <a:srgbClr val="0000CC"/>
                </a:solidFill>
              </a:rPr>
              <a:t>“reusable” starting point</a:t>
            </a:r>
            <a:r>
              <a:rPr lang="en-US" altLang="en-US" sz="2400" b="1" dirty="0">
                <a:solidFill>
                  <a:srgbClr val="0000CC"/>
                </a:solidFill>
              </a:rPr>
              <a:t>  for </a:t>
            </a:r>
            <a:r>
              <a:rPr lang="en-US" altLang="en-US" sz="2400" b="1" dirty="0" smtClean="0">
                <a:solidFill>
                  <a:srgbClr val="0000CC"/>
                </a:solidFill>
              </a:rPr>
              <a:t>design activities. </a:t>
            </a:r>
            <a:endParaRPr lang="en-US" altLang="en-US" sz="2400" b="1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z="3200" b="1" dirty="0" smtClean="0">
                <a:solidFill>
                  <a:srgbClr val="003300"/>
                </a:solidFill>
              </a:rPr>
              <a:t>Pipe-Filter Architecture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1"/>
            <a:ext cx="8153400" cy="2590799"/>
          </a:xfrm>
        </p:spPr>
        <p:txBody>
          <a:bodyPr/>
          <a:lstStyle/>
          <a:p>
            <a:pPr eaLnBrk="1" hangingPunct="1"/>
            <a:r>
              <a:rPr lang="en-US" altLang="en-US" sz="2400" b="1" dirty="0" smtClean="0"/>
              <a:t>The high-level design solution is decomposed into two “generic” parts (</a:t>
            </a:r>
            <a:r>
              <a:rPr lang="en-US" altLang="en-US" sz="2400" b="1" u="sng" dirty="0" smtClean="0">
                <a:solidFill>
                  <a:srgbClr val="660033"/>
                </a:solidFill>
              </a:rPr>
              <a:t>filters</a:t>
            </a:r>
            <a:r>
              <a:rPr lang="en-US" altLang="en-US" sz="2400" b="1" dirty="0" smtClean="0"/>
              <a:t> and </a:t>
            </a:r>
            <a:r>
              <a:rPr lang="en-US" altLang="en-US" sz="2400" b="1" u="sng" dirty="0" smtClean="0">
                <a:solidFill>
                  <a:srgbClr val="660033"/>
                </a:solidFill>
              </a:rPr>
              <a:t>pipes</a:t>
            </a:r>
            <a:r>
              <a:rPr lang="en-US" altLang="en-US" sz="2400" b="1" dirty="0" smtClean="0"/>
              <a:t>):</a:t>
            </a:r>
          </a:p>
          <a:p>
            <a:pPr lvl="1" eaLnBrk="1" hangingPunct="1"/>
            <a:r>
              <a:rPr lang="en-US" altLang="en-US" sz="2000" b="1" i="1" u="sng" dirty="0" smtClean="0">
                <a:solidFill>
                  <a:srgbClr val="660033"/>
                </a:solidFill>
              </a:rPr>
              <a:t>Filter</a:t>
            </a:r>
            <a:r>
              <a:rPr lang="en-US" altLang="en-US" sz="2000" b="1" i="1" dirty="0" smtClean="0">
                <a:solidFill>
                  <a:srgbClr val="660033"/>
                </a:solidFill>
              </a:rPr>
              <a:t> </a:t>
            </a:r>
            <a:r>
              <a:rPr lang="en-US" altLang="en-US" sz="2000" b="1" i="1" dirty="0" smtClean="0">
                <a:solidFill>
                  <a:srgbClr val="0033CC"/>
                </a:solidFill>
              </a:rPr>
              <a:t>is a service that transforms a stream of input data into a stream of output data.</a:t>
            </a:r>
            <a:r>
              <a:rPr lang="en-US" altLang="en-US" sz="2000" b="1" dirty="0" smtClean="0">
                <a:solidFill>
                  <a:srgbClr val="0033CC"/>
                </a:solidFill>
              </a:rPr>
              <a:t> </a:t>
            </a:r>
          </a:p>
          <a:p>
            <a:pPr lvl="1" eaLnBrk="1" hangingPunct="1">
              <a:buFontTx/>
              <a:buNone/>
            </a:pPr>
            <a:endParaRPr lang="en-US" altLang="en-US" sz="500" b="1" dirty="0" smtClean="0">
              <a:solidFill>
                <a:srgbClr val="0033CC"/>
              </a:solidFill>
            </a:endParaRPr>
          </a:p>
          <a:p>
            <a:pPr lvl="1" eaLnBrk="1" hangingPunct="1"/>
            <a:r>
              <a:rPr lang="en-US" altLang="en-US" sz="2000" b="1" i="1" u="sng" dirty="0" smtClean="0">
                <a:solidFill>
                  <a:srgbClr val="660033"/>
                </a:solidFill>
              </a:rPr>
              <a:t>Pipe</a:t>
            </a:r>
            <a:r>
              <a:rPr lang="en-US" altLang="en-US" sz="2000" b="1" i="1" dirty="0" smtClean="0">
                <a:solidFill>
                  <a:srgbClr val="0033CC"/>
                </a:solidFill>
              </a:rPr>
              <a:t> is a mechanism or conduit through which the data flows from one filter to another.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838200" y="3886200"/>
            <a:ext cx="1905000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tx1"/>
                </a:solidFill>
              </a:rPr>
              <a:t>Input  </a:t>
            </a:r>
          </a:p>
          <a:p>
            <a:pPr eaLnBrk="1" hangingPunct="1"/>
            <a:r>
              <a:rPr lang="en-US" altLang="en-US" sz="1800" b="1" dirty="0">
                <a:solidFill>
                  <a:schemeClr val="tx1"/>
                </a:solidFill>
              </a:rPr>
              <a:t>time cards</a:t>
            </a: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2743200" y="4191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3505200" y="3886200"/>
            <a:ext cx="2209800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tx1"/>
                </a:solidFill>
              </a:rPr>
              <a:t>Prepare for </a:t>
            </a:r>
          </a:p>
          <a:p>
            <a:pPr eaLnBrk="1" hangingPunct="1"/>
            <a:r>
              <a:rPr lang="en-US" altLang="en-US" sz="1800" b="1" dirty="0" smtClean="0">
                <a:solidFill>
                  <a:schemeClr val="tx1"/>
                </a:solidFill>
              </a:rPr>
              <a:t>check </a:t>
            </a:r>
            <a:r>
              <a:rPr lang="en-US" altLang="en-US" sz="1800" b="1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5715000" y="4191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6324600" y="3886200"/>
            <a:ext cx="2209800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tx1"/>
                </a:solidFill>
              </a:rPr>
              <a:t>Process </a:t>
            </a:r>
            <a:r>
              <a:rPr lang="en-US" altLang="en-US" sz="1800" b="1" dirty="0" smtClean="0">
                <a:solidFill>
                  <a:schemeClr val="tx1"/>
                </a:solidFill>
              </a:rPr>
              <a:t>checks</a:t>
            </a:r>
            <a:endParaRPr lang="en-US" altLang="en-US" sz="1800" b="1" dirty="0">
              <a:solidFill>
                <a:schemeClr val="tx1"/>
              </a:solidFill>
            </a:endParaRP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746125" y="5675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228600" y="5370513"/>
            <a:ext cx="8686800" cy="67151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altLang="en-US" sz="1800" b="1" dirty="0">
                <a:solidFill>
                  <a:schemeClr val="tx1"/>
                </a:solidFill>
              </a:rPr>
              <a:t>Problems that require </a:t>
            </a:r>
            <a:r>
              <a:rPr lang="en-US" altLang="en-US" sz="2000" b="1" i="1" u="sng" dirty="0">
                <a:solidFill>
                  <a:srgbClr val="0000CC"/>
                </a:solidFill>
              </a:rPr>
              <a:t>batch file processing</a:t>
            </a:r>
            <a:r>
              <a:rPr lang="en-US" altLang="en-US" sz="1800" b="1" dirty="0">
                <a:solidFill>
                  <a:schemeClr val="tx1"/>
                </a:solidFill>
              </a:rPr>
              <a:t> seem to fit this architecture:      </a:t>
            </a:r>
            <a:r>
              <a:rPr lang="en-US" altLang="en-US" sz="1800" b="1" dirty="0" smtClean="0">
                <a:solidFill>
                  <a:schemeClr val="tx1"/>
                </a:solidFill>
              </a:rPr>
              <a:t>e.g., </a:t>
            </a:r>
            <a:r>
              <a:rPr lang="en-US" altLang="en-US" sz="1800" b="1" u="sng" dirty="0" smtClean="0">
                <a:solidFill>
                  <a:srgbClr val="660033"/>
                </a:solidFill>
              </a:rPr>
              <a:t>payroll</a:t>
            </a:r>
            <a:r>
              <a:rPr lang="en-US" altLang="en-US" sz="1800" b="1" dirty="0">
                <a:solidFill>
                  <a:schemeClr val="tx1"/>
                </a:solidFill>
              </a:rPr>
              <a:t>, </a:t>
            </a:r>
            <a:r>
              <a:rPr lang="en-US" altLang="en-US" sz="1800" b="1" u="sng" dirty="0">
                <a:solidFill>
                  <a:srgbClr val="660033"/>
                </a:solidFill>
              </a:rPr>
              <a:t>compilers</a:t>
            </a:r>
            <a:r>
              <a:rPr lang="en-US" altLang="en-US" sz="1800" b="1" dirty="0">
                <a:solidFill>
                  <a:schemeClr val="tx1"/>
                </a:solidFill>
              </a:rPr>
              <a:t>,</a:t>
            </a:r>
            <a:r>
              <a:rPr lang="en-US" altLang="en-US" sz="1800" b="1" dirty="0">
                <a:solidFill>
                  <a:srgbClr val="660033"/>
                </a:solidFill>
              </a:rPr>
              <a:t> </a:t>
            </a:r>
            <a:r>
              <a:rPr lang="en-US" altLang="en-US" sz="1800" b="1" u="sng" dirty="0">
                <a:solidFill>
                  <a:srgbClr val="660033"/>
                </a:solidFill>
              </a:rPr>
              <a:t>month-end </a:t>
            </a:r>
            <a:r>
              <a:rPr lang="en-US" altLang="en-US" sz="1800" b="1" u="sng" dirty="0" smtClean="0">
                <a:solidFill>
                  <a:srgbClr val="660033"/>
                </a:solidFill>
              </a:rPr>
              <a:t>accounting</a:t>
            </a:r>
            <a:r>
              <a:rPr lang="en-US" altLang="en-US" sz="1800" b="1" dirty="0" smtClean="0">
                <a:solidFill>
                  <a:srgbClr val="660033"/>
                </a:solidFill>
              </a:rPr>
              <a:t>.</a:t>
            </a:r>
            <a:endParaRPr lang="en-US" altLang="en-US" sz="1800" b="1" dirty="0">
              <a:solidFill>
                <a:srgbClr val="660033"/>
              </a:solidFill>
            </a:endParaRP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854850" y="4822825"/>
            <a:ext cx="7100926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800" b="1" i="1" dirty="0">
                <a:solidFill>
                  <a:srgbClr val="660033"/>
                </a:solidFill>
              </a:rPr>
              <a:t>** Reminds one of </a:t>
            </a:r>
            <a:r>
              <a:rPr lang="en-US" altLang="en-US" sz="1800" b="1" i="1" u="sng" dirty="0">
                <a:solidFill>
                  <a:srgbClr val="660033"/>
                </a:solidFill>
              </a:rPr>
              <a:t>DFD</a:t>
            </a:r>
            <a:r>
              <a:rPr lang="en-US" altLang="en-US" sz="1800" b="1" i="1" dirty="0">
                <a:solidFill>
                  <a:srgbClr val="660033"/>
                </a:solidFill>
              </a:rPr>
              <a:t> without the data store or source </a:t>
            </a:r>
            <a:r>
              <a:rPr lang="en-US" altLang="en-US" sz="1800" b="1" i="1" dirty="0" smtClean="0">
                <a:solidFill>
                  <a:srgbClr val="660033"/>
                </a:solidFill>
              </a:rPr>
              <a:t>sink.*</a:t>
            </a:r>
            <a:r>
              <a:rPr lang="en-US" altLang="en-US" sz="1800" b="1" i="1" dirty="0">
                <a:solidFill>
                  <a:srgbClr val="660033"/>
                </a:solidFill>
              </a:rPr>
              <a:t>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altLang="en-US" sz="3200" b="1" dirty="0" smtClean="0">
                <a:solidFill>
                  <a:srgbClr val="003300"/>
                </a:solidFill>
              </a:rPr>
              <a:t>Event Driven</a:t>
            </a:r>
            <a:r>
              <a:rPr lang="en-US" altLang="en-US" sz="3200" b="1" dirty="0" smtClean="0"/>
              <a:t> (</a:t>
            </a:r>
            <a:r>
              <a:rPr lang="en-US" altLang="en-US" sz="3200" b="1" dirty="0" smtClean="0">
                <a:solidFill>
                  <a:srgbClr val="660033"/>
                </a:solidFill>
              </a:rPr>
              <a:t>Real Time</a:t>
            </a:r>
            <a:r>
              <a:rPr lang="en-US" altLang="en-US" sz="3200" b="1" dirty="0" smtClean="0"/>
              <a:t>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229600" cy="2743200"/>
          </a:xfrm>
        </p:spPr>
        <p:txBody>
          <a:bodyPr/>
          <a:lstStyle/>
          <a:p>
            <a:pPr eaLnBrk="1" hangingPunct="1"/>
            <a:r>
              <a:rPr lang="en-US" altLang="zh-TW" sz="2000" b="1" dirty="0" smtClean="0">
                <a:ea typeface="新細明體" pitchFamily="18" charset="-120"/>
              </a:rPr>
              <a:t>The high-level design solution is based on an </a:t>
            </a:r>
            <a:r>
              <a:rPr lang="en-US" altLang="zh-TW" sz="2000" b="1" i="1" dirty="0" smtClean="0">
                <a:solidFill>
                  <a:srgbClr val="006666"/>
                </a:solidFill>
                <a:ea typeface="新細明體" pitchFamily="18" charset="-120"/>
              </a:rPr>
              <a:t>event dispatcher</a:t>
            </a:r>
            <a:r>
              <a:rPr lang="en-US" altLang="zh-TW" sz="2000" b="1" i="1" dirty="0" smtClean="0">
                <a:ea typeface="新細明體" pitchFamily="18" charset="-120"/>
              </a:rPr>
              <a:t>,</a:t>
            </a:r>
            <a:r>
              <a:rPr lang="en-US" altLang="zh-TW" sz="2000" b="1" dirty="0" smtClean="0">
                <a:ea typeface="新細明體" pitchFamily="18" charset="-120"/>
              </a:rPr>
              <a:t> which manages events and the functionalities that depend on those events. These have the following characteristics:</a:t>
            </a:r>
          </a:p>
          <a:p>
            <a:pPr lvl="1" eaLnBrk="1" hangingPunct="1"/>
            <a:r>
              <a:rPr lang="en-US" altLang="zh-TW" sz="1800" b="1" u="sng" dirty="0" smtClean="0">
                <a:ea typeface="新細明體" pitchFamily="18" charset="-120"/>
              </a:rPr>
              <a:t>Events</a:t>
            </a:r>
            <a:r>
              <a:rPr lang="en-US" altLang="zh-TW" sz="1800" b="1" dirty="0" smtClean="0">
                <a:ea typeface="新細明體" pitchFamily="18" charset="-120"/>
              </a:rPr>
              <a:t> may be a </a:t>
            </a:r>
            <a:r>
              <a:rPr lang="en-US" altLang="zh-TW" sz="1800" b="1" u="sng" dirty="0" smtClean="0">
                <a:solidFill>
                  <a:srgbClr val="006600"/>
                </a:solidFill>
                <a:ea typeface="新細明體" pitchFamily="18" charset="-120"/>
              </a:rPr>
              <a:t>simple notification</a:t>
            </a:r>
            <a:r>
              <a:rPr lang="en-US" altLang="zh-TW" sz="1800" b="1" dirty="0" smtClean="0">
                <a:solidFill>
                  <a:srgbClr val="006600"/>
                </a:solidFill>
                <a:ea typeface="新細明體" pitchFamily="18" charset="-120"/>
              </a:rPr>
              <a:t> </a:t>
            </a:r>
            <a:r>
              <a:rPr lang="en-US" altLang="zh-TW" sz="1800" b="1" dirty="0" smtClean="0">
                <a:ea typeface="新細明體" pitchFamily="18" charset="-120"/>
              </a:rPr>
              <a:t>or may </a:t>
            </a:r>
            <a:r>
              <a:rPr lang="en-US" altLang="zh-TW" sz="1800" b="1" u="sng" dirty="0" smtClean="0">
                <a:solidFill>
                  <a:srgbClr val="006600"/>
                </a:solidFill>
                <a:ea typeface="新細明體" pitchFamily="18" charset="-120"/>
              </a:rPr>
              <a:t>include</a:t>
            </a:r>
            <a:r>
              <a:rPr lang="en-US" altLang="zh-TW" sz="1800" b="1" dirty="0" smtClean="0">
                <a:solidFill>
                  <a:srgbClr val="006600"/>
                </a:solidFill>
                <a:ea typeface="新細明體" pitchFamily="18" charset="-120"/>
              </a:rPr>
              <a:t> associated </a:t>
            </a:r>
            <a:r>
              <a:rPr lang="en-US" altLang="zh-TW" sz="1800" b="1" u="sng" dirty="0" smtClean="0">
                <a:solidFill>
                  <a:srgbClr val="006600"/>
                </a:solidFill>
                <a:ea typeface="新細明體" pitchFamily="18" charset="-120"/>
              </a:rPr>
              <a:t>data</a:t>
            </a:r>
            <a:r>
              <a:rPr lang="en-US" altLang="zh-TW" sz="1800" b="1" dirty="0" smtClean="0">
                <a:solidFill>
                  <a:srgbClr val="006600"/>
                </a:solidFill>
                <a:ea typeface="新細明體" pitchFamily="18" charset="-120"/>
              </a:rPr>
              <a:t>.</a:t>
            </a:r>
          </a:p>
          <a:p>
            <a:pPr lvl="1" eaLnBrk="1" hangingPunct="1"/>
            <a:r>
              <a:rPr lang="en-US" altLang="zh-TW" sz="1800" b="1" u="sng" dirty="0" smtClean="0">
                <a:ea typeface="新細明體" pitchFamily="18" charset="-120"/>
              </a:rPr>
              <a:t>Events</a:t>
            </a:r>
            <a:r>
              <a:rPr lang="en-US" altLang="zh-TW" sz="1800" b="1" dirty="0" smtClean="0">
                <a:ea typeface="新細明體" pitchFamily="18" charset="-120"/>
              </a:rPr>
              <a:t> may be </a:t>
            </a:r>
            <a:r>
              <a:rPr lang="en-US" altLang="zh-TW" sz="1800" b="1" u="sng" dirty="0" smtClean="0">
                <a:solidFill>
                  <a:srgbClr val="006600"/>
                </a:solidFill>
                <a:ea typeface="新細明體" pitchFamily="18" charset="-120"/>
              </a:rPr>
              <a:t>prioritized</a:t>
            </a:r>
            <a:r>
              <a:rPr lang="en-US" altLang="zh-TW" sz="1800" b="1" dirty="0" smtClean="0">
                <a:ea typeface="新細明體" pitchFamily="18" charset="-120"/>
              </a:rPr>
              <a:t> or be based on constraints</a:t>
            </a:r>
            <a:r>
              <a:rPr lang="en-US" altLang="zh-TW" sz="1800" b="1" i="1" dirty="0" smtClean="0">
                <a:ea typeface="新細明體" pitchFamily="18" charset="-120"/>
              </a:rPr>
              <a:t> such as time.</a:t>
            </a:r>
          </a:p>
          <a:p>
            <a:pPr lvl="1" eaLnBrk="1" hangingPunct="1"/>
            <a:r>
              <a:rPr lang="en-US" altLang="zh-TW" sz="1800" b="1" u="sng" dirty="0" smtClean="0">
                <a:ea typeface="新細明體" pitchFamily="18" charset="-120"/>
              </a:rPr>
              <a:t>Events</a:t>
            </a:r>
            <a:r>
              <a:rPr lang="en-US" altLang="zh-TW" sz="1800" b="1" dirty="0" smtClean="0">
                <a:ea typeface="新細明體" pitchFamily="18" charset="-120"/>
              </a:rPr>
              <a:t> may </a:t>
            </a:r>
            <a:r>
              <a:rPr lang="en-US" altLang="zh-TW" sz="1800" b="1" u="sng" dirty="0" smtClean="0">
                <a:solidFill>
                  <a:srgbClr val="006600"/>
                </a:solidFill>
                <a:ea typeface="新細明體" pitchFamily="18" charset="-120"/>
              </a:rPr>
              <a:t>require synchronous</a:t>
            </a:r>
            <a:r>
              <a:rPr lang="en-US" altLang="zh-TW" sz="1800" b="1" dirty="0" smtClean="0">
                <a:solidFill>
                  <a:srgbClr val="006600"/>
                </a:solidFill>
                <a:ea typeface="新細明體" pitchFamily="18" charset="-120"/>
              </a:rPr>
              <a:t> </a:t>
            </a:r>
            <a:r>
              <a:rPr lang="en-US" altLang="zh-TW" sz="1800" b="1" dirty="0" smtClean="0">
                <a:ea typeface="新細明體" pitchFamily="18" charset="-120"/>
              </a:rPr>
              <a:t>or </a:t>
            </a:r>
            <a:r>
              <a:rPr lang="en-US" altLang="zh-TW" sz="1800" b="1" u="sng" dirty="0" smtClean="0">
                <a:solidFill>
                  <a:srgbClr val="006600"/>
                </a:solidFill>
                <a:ea typeface="新細明體" pitchFamily="18" charset="-120"/>
              </a:rPr>
              <a:t>asynchronous processing</a:t>
            </a:r>
            <a:r>
              <a:rPr lang="en-US" altLang="zh-TW" sz="1800" b="1" dirty="0" smtClean="0">
                <a:solidFill>
                  <a:srgbClr val="006600"/>
                </a:solidFill>
                <a:ea typeface="新細明體" pitchFamily="18" charset="-120"/>
              </a:rPr>
              <a:t>.</a:t>
            </a:r>
          </a:p>
          <a:p>
            <a:pPr lvl="1" eaLnBrk="1" hangingPunct="1"/>
            <a:r>
              <a:rPr lang="en-US" altLang="zh-TW" sz="1800" b="1" u="sng" dirty="0" smtClean="0">
                <a:ea typeface="新細明體" pitchFamily="18" charset="-120"/>
              </a:rPr>
              <a:t>Events </a:t>
            </a:r>
            <a:r>
              <a:rPr lang="en-US" altLang="zh-TW" sz="1800" b="1" dirty="0" smtClean="0">
                <a:ea typeface="新細明體" pitchFamily="18" charset="-120"/>
              </a:rPr>
              <a:t>may be “</a:t>
            </a:r>
            <a:r>
              <a:rPr lang="en-US" altLang="zh-TW" sz="1800" b="1" u="sng" dirty="0" smtClean="0">
                <a:solidFill>
                  <a:srgbClr val="006600"/>
                </a:solidFill>
                <a:ea typeface="新細明體" pitchFamily="18" charset="-120"/>
              </a:rPr>
              <a:t>registered</a:t>
            </a:r>
            <a:r>
              <a:rPr lang="en-US" altLang="zh-TW" sz="1800" b="1" dirty="0" smtClean="0">
                <a:ea typeface="新細明體" pitchFamily="18" charset="-120"/>
              </a:rPr>
              <a:t>” or “</a:t>
            </a:r>
            <a:r>
              <a:rPr lang="en-US" altLang="zh-TW" sz="1800" b="1" u="sng" dirty="0" smtClean="0">
                <a:solidFill>
                  <a:srgbClr val="006600"/>
                </a:solidFill>
                <a:ea typeface="新細明體" pitchFamily="18" charset="-120"/>
              </a:rPr>
              <a:t>unregistered</a:t>
            </a:r>
            <a:r>
              <a:rPr lang="en-US" altLang="zh-TW" sz="1800" b="1" dirty="0" smtClean="0">
                <a:ea typeface="新細明體" pitchFamily="18" charset="-120"/>
              </a:rPr>
              <a:t>” by components. </a:t>
            </a:r>
          </a:p>
          <a:p>
            <a:pPr eaLnBrk="1" hangingPunct="1"/>
            <a:endParaRPr lang="en-US" altLang="en-US" sz="1800" b="1" dirty="0" smtClean="0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3581400" y="3962400"/>
            <a:ext cx="1676400" cy="609600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 sz="1600" b="1" dirty="0">
                <a:solidFill>
                  <a:schemeClr val="tx1"/>
                </a:solidFill>
                <a:ea typeface="新細明體" pitchFamily="18" charset="-120"/>
              </a:rPr>
              <a:t>Personal (device)</a:t>
            </a:r>
          </a:p>
          <a:p>
            <a:pPr eaLnBrk="1" hangingPunct="1"/>
            <a:r>
              <a:rPr lang="en-US" altLang="zh-TW" sz="1600" b="1" dirty="0">
                <a:solidFill>
                  <a:schemeClr val="tx1"/>
                </a:solidFill>
                <a:ea typeface="新細明體" pitchFamily="18" charset="-120"/>
              </a:rPr>
              <a:t>dispatcher</a:t>
            </a:r>
            <a:endParaRPr lang="en-US" altLang="en-US" sz="1600" b="1" dirty="0">
              <a:solidFill>
                <a:schemeClr val="tx1"/>
              </a:solidFill>
            </a:endParaRPr>
          </a:p>
        </p:txBody>
      </p:sp>
      <p:sp>
        <p:nvSpPr>
          <p:cNvPr id="10245" name="Oval 5"/>
          <p:cNvSpPr>
            <a:spLocks noChangeArrowheads="1"/>
          </p:cNvSpPr>
          <p:nvPr/>
        </p:nvSpPr>
        <p:spPr bwMode="auto">
          <a:xfrm>
            <a:off x="2514600" y="3505200"/>
            <a:ext cx="9144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 sz="1400" b="1">
                <a:solidFill>
                  <a:schemeClr val="tx1"/>
                </a:solidFill>
                <a:ea typeface="新細明體" pitchFamily="18" charset="-120"/>
              </a:rPr>
              <a:t>voice</a:t>
            </a:r>
          </a:p>
          <a:p>
            <a:pPr eaLnBrk="1" hangingPunct="1"/>
            <a:r>
              <a:rPr lang="en-US" altLang="zh-TW" sz="1400" b="1">
                <a:solidFill>
                  <a:schemeClr val="tx1"/>
                </a:solidFill>
                <a:ea typeface="新細明體" pitchFamily="18" charset="-120"/>
              </a:rPr>
              <a:t>call</a:t>
            </a:r>
            <a:endParaRPr lang="en-US" altLang="en-US" sz="1400" b="1">
              <a:solidFill>
                <a:schemeClr val="tx1"/>
              </a:solidFill>
            </a:endParaRP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1828800" y="3886200"/>
            <a:ext cx="9144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 sz="1400" b="1">
                <a:solidFill>
                  <a:schemeClr val="tx1"/>
                </a:solidFill>
                <a:ea typeface="新細明體" pitchFamily="18" charset="-120"/>
              </a:rPr>
              <a:t>text</a:t>
            </a:r>
          </a:p>
          <a:p>
            <a:pPr eaLnBrk="1" hangingPunct="1"/>
            <a:r>
              <a:rPr lang="en-US" altLang="zh-TW" sz="1400" b="1">
                <a:solidFill>
                  <a:schemeClr val="tx1"/>
                </a:solidFill>
                <a:ea typeface="新細明體" pitchFamily="18" charset="-120"/>
              </a:rPr>
              <a:t>msg</a:t>
            </a:r>
            <a:endParaRPr lang="en-US" altLang="en-US" sz="1400" b="1">
              <a:solidFill>
                <a:schemeClr val="tx1"/>
              </a:solidFill>
            </a:endParaRPr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2057400" y="4419600"/>
            <a:ext cx="9144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zh-TW" sz="1400" b="1">
              <a:solidFill>
                <a:schemeClr val="tx1"/>
              </a:solidFill>
              <a:ea typeface="新細明體" pitchFamily="18" charset="-120"/>
            </a:endParaRPr>
          </a:p>
          <a:p>
            <a:pPr eaLnBrk="1" hangingPunct="1"/>
            <a:r>
              <a:rPr lang="en-US" altLang="zh-TW" sz="1400" b="1">
                <a:solidFill>
                  <a:schemeClr val="tx1"/>
                </a:solidFill>
                <a:ea typeface="新細明體" pitchFamily="18" charset="-120"/>
              </a:rPr>
              <a:t>Image</a:t>
            </a:r>
          </a:p>
          <a:p>
            <a:pPr eaLnBrk="1" hangingPunct="1"/>
            <a:endParaRPr lang="en-US" altLang="en-US" sz="1400" b="1">
              <a:solidFill>
                <a:schemeClr val="tx1"/>
              </a:solidFill>
            </a:endParaRP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2819400" y="4800600"/>
            <a:ext cx="9144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zh-TW" sz="1400" b="1">
              <a:solidFill>
                <a:schemeClr val="tx1"/>
              </a:solidFill>
              <a:ea typeface="新細明體" pitchFamily="18" charset="-120"/>
            </a:endParaRPr>
          </a:p>
          <a:p>
            <a:pPr eaLnBrk="1" hangingPunct="1"/>
            <a:r>
              <a:rPr lang="en-US" altLang="zh-TW" sz="1400" b="1">
                <a:solidFill>
                  <a:schemeClr val="tx1"/>
                </a:solidFill>
                <a:ea typeface="新細明體" pitchFamily="18" charset="-120"/>
              </a:rPr>
              <a:t>keypad</a:t>
            </a:r>
          </a:p>
          <a:p>
            <a:pPr eaLnBrk="1" hangingPunct="1"/>
            <a:endParaRPr lang="en-US" altLang="en-US" sz="1400" b="1">
              <a:solidFill>
                <a:schemeClr val="tx1"/>
              </a:solidFill>
            </a:endParaRPr>
          </a:p>
        </p:txBody>
      </p:sp>
      <p:sp>
        <p:nvSpPr>
          <p:cNvPr id="10249" name="AutoShape 9"/>
          <p:cNvSpPr>
            <a:spLocks noChangeArrowheads="1"/>
          </p:cNvSpPr>
          <p:nvPr/>
        </p:nvSpPr>
        <p:spPr bwMode="auto">
          <a:xfrm>
            <a:off x="5638800" y="3505200"/>
            <a:ext cx="12192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 sz="1600" b="1" dirty="0">
                <a:solidFill>
                  <a:schemeClr val="tx1"/>
                </a:solidFill>
                <a:ea typeface="新細明體" pitchFamily="18" charset="-120"/>
              </a:rPr>
              <a:t>Phone</a:t>
            </a:r>
          </a:p>
          <a:p>
            <a:pPr eaLnBrk="1" hangingPunct="1"/>
            <a:r>
              <a:rPr lang="en-US" altLang="zh-TW" sz="1600" b="1" dirty="0">
                <a:solidFill>
                  <a:schemeClr val="tx1"/>
                </a:solidFill>
                <a:ea typeface="新細明體" pitchFamily="18" charset="-120"/>
              </a:rPr>
              <a:t>processing</a:t>
            </a:r>
            <a:endParaRPr lang="en-US" altLang="en-US" sz="1600" b="1" dirty="0">
              <a:solidFill>
                <a:schemeClr val="tx1"/>
              </a:solidFill>
            </a:endParaRPr>
          </a:p>
        </p:txBody>
      </p:sp>
      <p:sp>
        <p:nvSpPr>
          <p:cNvPr id="10250" name="AutoShape 10"/>
          <p:cNvSpPr>
            <a:spLocks noChangeArrowheads="1"/>
          </p:cNvSpPr>
          <p:nvPr/>
        </p:nvSpPr>
        <p:spPr bwMode="auto">
          <a:xfrm>
            <a:off x="6172200" y="4114800"/>
            <a:ext cx="12192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 sz="1600" b="1" dirty="0" smtClean="0">
                <a:solidFill>
                  <a:schemeClr val="tx1"/>
                </a:solidFill>
                <a:ea typeface="新細明體" pitchFamily="18" charset="-120"/>
              </a:rPr>
              <a:t>Text </a:t>
            </a:r>
            <a:endParaRPr lang="en-US" altLang="zh-TW" sz="1600" b="1" dirty="0">
              <a:solidFill>
                <a:schemeClr val="tx1"/>
              </a:solidFill>
              <a:ea typeface="新細明體" pitchFamily="18" charset="-120"/>
            </a:endParaRPr>
          </a:p>
          <a:p>
            <a:pPr eaLnBrk="1" hangingPunct="1"/>
            <a:r>
              <a:rPr lang="en-US" altLang="zh-TW" sz="1600" b="1" dirty="0">
                <a:solidFill>
                  <a:schemeClr val="tx1"/>
                </a:solidFill>
                <a:ea typeface="新細明體" pitchFamily="18" charset="-120"/>
              </a:rPr>
              <a:t>processing</a:t>
            </a:r>
            <a:endParaRPr lang="en-US" altLang="en-US" sz="1600" b="1" dirty="0">
              <a:solidFill>
                <a:schemeClr val="tx1"/>
              </a:solidFill>
            </a:endParaRPr>
          </a:p>
        </p:txBody>
      </p:sp>
      <p:sp>
        <p:nvSpPr>
          <p:cNvPr id="10251" name="AutoShape 11"/>
          <p:cNvSpPr>
            <a:spLocks noChangeArrowheads="1"/>
          </p:cNvSpPr>
          <p:nvPr/>
        </p:nvSpPr>
        <p:spPr bwMode="auto">
          <a:xfrm>
            <a:off x="5486400" y="4724400"/>
            <a:ext cx="12192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TW" sz="1600" b="1">
                <a:solidFill>
                  <a:schemeClr val="tx1"/>
                </a:solidFill>
                <a:ea typeface="新細明體" pitchFamily="18" charset="-120"/>
              </a:rPr>
              <a:t>Image</a:t>
            </a:r>
          </a:p>
          <a:p>
            <a:pPr eaLnBrk="1" hangingPunct="1"/>
            <a:r>
              <a:rPr lang="en-US" altLang="zh-TW" sz="1600" b="1">
                <a:solidFill>
                  <a:schemeClr val="tx1"/>
                </a:solidFill>
                <a:ea typeface="新細明體" pitchFamily="18" charset="-120"/>
              </a:rPr>
              <a:t>processing</a:t>
            </a:r>
            <a:endParaRPr lang="en-US" altLang="en-US" sz="1600" b="1">
              <a:solidFill>
                <a:schemeClr val="tx1"/>
              </a:solidFill>
            </a:endParaRP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3352800" y="4038600"/>
            <a:ext cx="228600" cy="76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V="1">
            <a:off x="5257800" y="3886200"/>
            <a:ext cx="3810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2743200" y="4191000"/>
            <a:ext cx="838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 flipV="1">
            <a:off x="2971800" y="4419600"/>
            <a:ext cx="533400" cy="152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 flipV="1">
            <a:off x="3581400" y="4572000"/>
            <a:ext cx="228600" cy="3048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>
            <a:off x="5257800" y="4267200"/>
            <a:ext cx="9144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5257800" y="4495800"/>
            <a:ext cx="457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109538" y="5334000"/>
            <a:ext cx="8620125" cy="58102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altLang="zh-TW" sz="1600" b="1" dirty="0">
                <a:solidFill>
                  <a:schemeClr val="tx1"/>
                </a:solidFill>
                <a:ea typeface="新細明體" pitchFamily="18" charset="-120"/>
              </a:rPr>
              <a:t>Problems that fit this architecture </a:t>
            </a:r>
            <a:r>
              <a:rPr lang="en-US" altLang="zh-TW" sz="1600" b="1" dirty="0" smtClean="0">
                <a:solidFill>
                  <a:schemeClr val="tx1"/>
                </a:solidFill>
                <a:ea typeface="新細明體" pitchFamily="18" charset="-120"/>
              </a:rPr>
              <a:t>include </a:t>
            </a:r>
            <a:r>
              <a:rPr lang="en-US" altLang="zh-TW" sz="1600" b="1" u="sng" dirty="0">
                <a:solidFill>
                  <a:srgbClr val="990033"/>
                </a:solidFill>
                <a:ea typeface="新細明體" pitchFamily="18" charset="-120"/>
              </a:rPr>
              <a:t>real-time systems</a:t>
            </a:r>
            <a:r>
              <a:rPr lang="en-US" altLang="zh-TW" sz="1600" b="1" dirty="0">
                <a:solidFill>
                  <a:schemeClr val="tx1"/>
                </a:solidFill>
                <a:ea typeface="新細明體" pitchFamily="18" charset="-120"/>
              </a:rPr>
              <a:t> such as: </a:t>
            </a:r>
            <a:r>
              <a:rPr lang="en-US" altLang="zh-TW" sz="1600" b="1" dirty="0">
                <a:solidFill>
                  <a:srgbClr val="660066"/>
                </a:solidFill>
                <a:ea typeface="新細明體" pitchFamily="18" charset="-120"/>
              </a:rPr>
              <a:t>airplane </a:t>
            </a:r>
            <a:r>
              <a:rPr lang="en-US" altLang="zh-TW" sz="1600" b="1" dirty="0" smtClean="0">
                <a:solidFill>
                  <a:srgbClr val="660066"/>
                </a:solidFill>
                <a:ea typeface="新細明體" pitchFamily="18" charset="-120"/>
              </a:rPr>
              <a:t>control</a:t>
            </a:r>
            <a:r>
              <a:rPr lang="en-US" altLang="zh-TW" sz="1600" b="1" dirty="0" smtClean="0">
                <a:solidFill>
                  <a:srgbClr val="990033"/>
                </a:solidFill>
                <a:ea typeface="新細明體" pitchFamily="18" charset="-120"/>
              </a:rPr>
              <a:t>,</a:t>
            </a:r>
            <a:endParaRPr lang="en-US" altLang="zh-TW" sz="1600" b="1" dirty="0">
              <a:solidFill>
                <a:srgbClr val="990033"/>
              </a:solidFill>
              <a:ea typeface="新細明體" pitchFamily="18" charset="-120"/>
            </a:endParaRPr>
          </a:p>
          <a:p>
            <a:pPr algn="l" eaLnBrk="1" hangingPunct="1"/>
            <a:r>
              <a:rPr lang="en-US" altLang="zh-TW" sz="1600" b="1" dirty="0">
                <a:solidFill>
                  <a:srgbClr val="990033"/>
                </a:solidFill>
                <a:ea typeface="新細明體" pitchFamily="18" charset="-120"/>
              </a:rPr>
              <a:t>  </a:t>
            </a:r>
            <a:r>
              <a:rPr lang="en-US" altLang="zh-TW" sz="1600" b="1" dirty="0">
                <a:solidFill>
                  <a:srgbClr val="660066"/>
                </a:solidFill>
                <a:ea typeface="新細明體" pitchFamily="18" charset="-120"/>
              </a:rPr>
              <a:t>medical equipment </a:t>
            </a:r>
            <a:r>
              <a:rPr lang="en-US" altLang="zh-TW" sz="1600" b="1" dirty="0" smtClean="0">
                <a:solidFill>
                  <a:srgbClr val="660066"/>
                </a:solidFill>
                <a:ea typeface="新細明體" pitchFamily="18" charset="-120"/>
              </a:rPr>
              <a:t>monitor, home monitor, </a:t>
            </a:r>
            <a:r>
              <a:rPr lang="en-US" altLang="zh-TW" sz="1600" b="1" dirty="0">
                <a:solidFill>
                  <a:srgbClr val="660066"/>
                </a:solidFill>
                <a:ea typeface="新細明體" pitchFamily="18" charset="-120"/>
              </a:rPr>
              <a:t>embedded device </a:t>
            </a:r>
            <a:r>
              <a:rPr lang="en-US" altLang="zh-TW" sz="1600" b="1" dirty="0" smtClean="0">
                <a:solidFill>
                  <a:srgbClr val="660066"/>
                </a:solidFill>
                <a:ea typeface="新細明體" pitchFamily="18" charset="-120"/>
              </a:rPr>
              <a:t>controller, game, </a:t>
            </a:r>
            <a:r>
              <a:rPr lang="en-US" altLang="zh-TW" sz="1600" b="1" dirty="0">
                <a:solidFill>
                  <a:srgbClr val="660066"/>
                </a:solidFill>
                <a:ea typeface="新細明體" pitchFamily="18" charset="-120"/>
              </a:rPr>
              <a:t>etc.</a:t>
            </a:r>
            <a:endParaRPr lang="en-US" altLang="en-US" sz="1600" b="1" dirty="0">
              <a:solidFill>
                <a:srgbClr val="660066"/>
              </a:solidFill>
            </a:endParaRPr>
          </a:p>
        </p:txBody>
      </p:sp>
      <p:sp>
        <p:nvSpPr>
          <p:cNvPr id="10260" name="Text Box 20"/>
          <p:cNvSpPr txBox="1">
            <a:spLocks noChangeArrowheads="1"/>
          </p:cNvSpPr>
          <p:nvPr/>
        </p:nvSpPr>
        <p:spPr bwMode="auto">
          <a:xfrm>
            <a:off x="1962150" y="5943600"/>
            <a:ext cx="4891709" cy="36933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altLang="zh-TW" sz="1800" dirty="0">
                <a:solidFill>
                  <a:schemeClr val="tx1"/>
                </a:solidFill>
                <a:ea typeface="新細明體" pitchFamily="18" charset="-120"/>
              </a:rPr>
              <a:t>- - - </a:t>
            </a:r>
            <a:r>
              <a:rPr lang="en-US" altLang="zh-TW" sz="1800" dirty="0" smtClean="0">
                <a:solidFill>
                  <a:schemeClr val="tx1"/>
                </a:solidFill>
                <a:ea typeface="新細明體" pitchFamily="18" charset="-120"/>
              </a:rPr>
              <a:t>Try </a:t>
            </a:r>
            <a:r>
              <a:rPr lang="en-US" altLang="zh-TW" sz="1800" dirty="0">
                <a:solidFill>
                  <a:schemeClr val="tx1"/>
                </a:solidFill>
                <a:ea typeface="新細明體" pitchFamily="18" charset="-120"/>
              </a:rPr>
              <a:t>a commercial flight control system - - -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1354</Words>
  <Application>Microsoft Macintosh PowerPoint</Application>
  <PresentationFormat>On-screen Show (4:3)</PresentationFormat>
  <Paragraphs>317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Calibri</vt:lpstr>
      <vt:lpstr>新細明體</vt:lpstr>
      <vt:lpstr>Arial</vt:lpstr>
      <vt:lpstr>Default Design</vt:lpstr>
      <vt:lpstr>Chapter 7:  Design: Architecture and Methodology </vt:lpstr>
      <vt:lpstr>Design Topics Covered</vt:lpstr>
      <vt:lpstr>Design</vt:lpstr>
      <vt:lpstr>PowerPoint Presentation</vt:lpstr>
      <vt:lpstr>Software Architecture</vt:lpstr>
      <vt:lpstr>Views and Viewpoints</vt:lpstr>
      <vt:lpstr>Architectural Styles/Patterns</vt:lpstr>
      <vt:lpstr>Pipe-Filter Architecture Style</vt:lpstr>
      <vt:lpstr>Event Driven (Real Time)</vt:lpstr>
      <vt:lpstr> Basic Client-Server Style</vt:lpstr>
      <vt:lpstr>Client-Server Style</vt:lpstr>
      <vt:lpstr>Model-View-Control (MVC) Style</vt:lpstr>
      <vt:lpstr>Layered Style</vt:lpstr>
      <vt:lpstr>Shared Data (DB)-Centric Style</vt:lpstr>
      <vt:lpstr>Three-Tier Style (Mixture)</vt:lpstr>
      <vt:lpstr>Architectural Tactics</vt:lpstr>
      <vt:lpstr>Reference Architectures</vt:lpstr>
      <vt:lpstr>Detailed Design</vt:lpstr>
      <vt:lpstr>Functional Decomposition Technique</vt:lpstr>
      <vt:lpstr>Possible Decomposition of  (Student-Course Management App)</vt:lpstr>
      <vt:lpstr>“Alternative” Decomposition/Composition</vt:lpstr>
      <vt:lpstr>Relational Database Design</vt:lpstr>
      <vt:lpstr>Database Design</vt:lpstr>
      <vt:lpstr>Entity-Relationship Diagrams</vt:lpstr>
      <vt:lpstr>ER Diagram Example</vt:lpstr>
      <vt:lpstr>Logical DB Design – Entities</vt:lpstr>
      <vt:lpstr>Logical DB Design – Multi-Valued</vt:lpstr>
      <vt:lpstr>Logical DB Design – Relationships</vt:lpstr>
      <vt:lpstr>Physical DB Design</vt:lpstr>
      <vt:lpstr>OO Design</vt:lpstr>
      <vt:lpstr>Use Case Diagram</vt:lpstr>
      <vt:lpstr>Class Design</vt:lpstr>
      <vt:lpstr>UML Class Diagrams</vt:lpstr>
      <vt:lpstr>UML Class Diagrams – Inheritance</vt:lpstr>
      <vt:lpstr>UML State Diagram</vt:lpstr>
      <vt:lpstr>UML “Sequence Diagram”</vt:lpstr>
      <vt:lpstr>User Interface Design</vt:lpstr>
      <vt:lpstr>Flow of Interactions</vt:lpstr>
      <vt:lpstr>High Fidelity Prototype</vt:lpstr>
      <vt:lpstr>User: Screens: Process:    </vt:lpstr>
      <vt:lpstr>User Interaction Added to the Sequence Diagram</vt:lpstr>
      <vt:lpstr>Norman’s 7 Stage Model</vt:lpstr>
      <vt:lpstr>The GOMS Model (an “advanced” topic for UI)</vt:lpstr>
      <vt:lpstr>Other UI Issues</vt:lpstr>
      <vt:lpstr>HTML Script Simple Example</vt:lpstr>
      <vt:lpstr>Model-View-Controller (MVC) Software Project</vt:lpstr>
      <vt:lpstr>Object-Relational Impedance Mismatch (an “advanced” topic)</vt:lpstr>
    </vt:vector>
  </TitlesOfParts>
  <Company>spsu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Barbara Victoria Bernal</dc:creator>
  <cp:lastModifiedBy>Microsoft Office User</cp:lastModifiedBy>
  <cp:revision>233</cp:revision>
  <dcterms:created xsi:type="dcterms:W3CDTF">2006-06-06T20:47:57Z</dcterms:created>
  <dcterms:modified xsi:type="dcterms:W3CDTF">2016-11-08T18:23:16Z</dcterms:modified>
</cp:coreProperties>
</file>